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56" r:id="rId3"/>
    <p:sldId id="257" r:id="rId4"/>
    <p:sldId id="258" r:id="rId5"/>
    <p:sldId id="259" r:id="rId6"/>
    <p:sldId id="315" r:id="rId7"/>
    <p:sldId id="260" r:id="rId8"/>
    <p:sldId id="261" r:id="rId9"/>
    <p:sldId id="295" r:id="rId10"/>
    <p:sldId id="265" r:id="rId11"/>
    <p:sldId id="266" r:id="rId12"/>
    <p:sldId id="329" r:id="rId13"/>
    <p:sldId id="267" r:id="rId14"/>
    <p:sldId id="268" r:id="rId15"/>
    <p:sldId id="269" r:id="rId16"/>
    <p:sldId id="270" r:id="rId17"/>
    <p:sldId id="271" r:id="rId18"/>
    <p:sldId id="272" r:id="rId19"/>
    <p:sldId id="273" r:id="rId20"/>
    <p:sldId id="274" r:id="rId21"/>
    <p:sldId id="275" r:id="rId22"/>
    <p:sldId id="323" r:id="rId23"/>
    <p:sldId id="276" r:id="rId24"/>
    <p:sldId id="324" r:id="rId25"/>
    <p:sldId id="277" r:id="rId26"/>
    <p:sldId id="325" r:id="rId27"/>
    <p:sldId id="278" r:id="rId28"/>
    <p:sldId id="279" r:id="rId29"/>
    <p:sldId id="280" r:id="rId30"/>
    <p:sldId id="281" r:id="rId31"/>
    <p:sldId id="318" r:id="rId32"/>
    <p:sldId id="317" r:id="rId33"/>
    <p:sldId id="287" r:id="rId34"/>
    <p:sldId id="289" r:id="rId35"/>
    <p:sldId id="319" r:id="rId36"/>
    <p:sldId id="320" r:id="rId37"/>
    <p:sldId id="290" r:id="rId38"/>
    <p:sldId id="302" r:id="rId39"/>
    <p:sldId id="296" r:id="rId40"/>
    <p:sldId id="297" r:id="rId41"/>
    <p:sldId id="321" r:id="rId42"/>
    <p:sldId id="298" r:id="rId43"/>
    <p:sldId id="299" r:id="rId44"/>
    <p:sldId id="300" r:id="rId45"/>
    <p:sldId id="301" r:id="rId46"/>
    <p:sldId id="303" r:id="rId47"/>
    <p:sldId id="304" r:id="rId48"/>
    <p:sldId id="306" r:id="rId49"/>
    <p:sldId id="322" r:id="rId50"/>
    <p:sldId id="307" r:id="rId51"/>
    <p:sldId id="308" r:id="rId52"/>
    <p:sldId id="309" r:id="rId53"/>
    <p:sldId id="310" r:id="rId54"/>
    <p:sldId id="326" r:id="rId55"/>
    <p:sldId id="311" r:id="rId56"/>
    <p:sldId id="312" r:id="rId57"/>
    <p:sldId id="313" r:id="rId58"/>
    <p:sldId id="327" r:id="rId59"/>
    <p:sldId id="314" r:id="rId60"/>
    <p:sldId id="328" r:id="rId61"/>
    <p:sldId id="31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5653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67816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205000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8024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120716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722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2027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342115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49184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357133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424068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6800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184493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11800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26644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272285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77F205-6DB8-45CE-822A-C60B1F1E678D}" type="datetimeFigureOut">
              <a:rPr lang="tr-TR" smtClean="0"/>
              <a:pPr/>
              <a:t>28.07.2021</a:t>
            </a:fld>
            <a:endParaRPr lang="tr-TR"/>
          </a:p>
        </p:txBody>
      </p:sp>
      <p:sp>
        <p:nvSpPr>
          <p:cNvPr id="6" name="Footer Placeholder 5"/>
          <p:cNvSpPr>
            <a:spLocks noGrp="1"/>
          </p:cNvSpPr>
          <p:nvPr>
            <p:ph type="ftr" sz="quarter" idx="11"/>
          </p:nvPr>
        </p:nvSpPr>
        <p:spPr>
          <a:xfrm>
            <a:off x="533400" y="6172200"/>
            <a:ext cx="5811724" cy="365125"/>
          </a:xfrm>
        </p:spPr>
        <p:txBody>
          <a:bodyPr/>
          <a:lstStyle/>
          <a:p>
            <a:endParaRPr lang="tr-TR"/>
          </a:p>
        </p:txBody>
      </p:sp>
      <p:sp>
        <p:nvSpPr>
          <p:cNvPr id="7" name="Slide Number Placeholder 6"/>
          <p:cNvSpPr>
            <a:spLocks noGrp="1"/>
          </p:cNvSpPr>
          <p:nvPr>
            <p:ph type="sldNum" sz="quarter" idx="12"/>
          </p:nvPr>
        </p:nvSpPr>
        <p:spPr/>
        <p:txBody>
          <a:bodyPr/>
          <a:lstStyle/>
          <a:p>
            <a:fld id="{4FFFFD96-C1D2-4B9F-BD19-051B6732CD7D}" type="slidenum">
              <a:rPr lang="tr-TR" smtClean="0"/>
              <a:pPr/>
              <a:t>‹#›</a:t>
            </a:fld>
            <a:endParaRPr lang="tr-TR"/>
          </a:p>
        </p:txBody>
      </p:sp>
    </p:spTree>
    <p:extLst>
      <p:ext uri="{BB962C8B-B14F-4D97-AF65-F5344CB8AC3E}">
        <p14:creationId xmlns:p14="http://schemas.microsoft.com/office/powerpoint/2010/main" val="315809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277F205-6DB8-45CE-822A-C60B1F1E678D}" type="datetimeFigureOut">
              <a:rPr lang="tr-TR" smtClean="0"/>
              <a:pPr/>
              <a:t>28.07.2021</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FFFFD96-C1D2-4B9F-BD19-051B6732CD7D}" type="slidenum">
              <a:rPr lang="tr-TR" smtClean="0"/>
              <a:pPr/>
              <a:t>‹#›</a:t>
            </a:fld>
            <a:endParaRPr lang="tr-TR"/>
          </a:p>
        </p:txBody>
      </p:sp>
    </p:spTree>
    <p:extLst>
      <p:ext uri="{BB962C8B-B14F-4D97-AF65-F5344CB8AC3E}">
        <p14:creationId xmlns:p14="http://schemas.microsoft.com/office/powerpoint/2010/main" val="16848069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9605" y="857020"/>
            <a:ext cx="8229600" cy="4685479"/>
          </a:xfrm>
        </p:spPr>
        <p:txBody>
          <a:bodyPr>
            <a:normAutofit/>
          </a:bodyPr>
          <a:lstStyle/>
          <a:p>
            <a:pPr marL="0" indent="0">
              <a:buNone/>
            </a:pPr>
            <a:endParaRPr lang="tr-TR" sz="3200" dirty="0"/>
          </a:p>
          <a:p>
            <a:pPr marL="0" indent="0">
              <a:buNone/>
            </a:pPr>
            <a:br>
              <a:rPr lang="nn-NO" sz="3200" dirty="0"/>
            </a:br>
            <a:r>
              <a:rPr lang="nn-NO" sz="3200" dirty="0"/>
              <a:t>01.07.2020</a:t>
            </a:r>
            <a:r>
              <a:rPr lang="tr-TR" sz="3200" dirty="0"/>
              <a:t>/</a:t>
            </a:r>
            <a:r>
              <a:rPr lang="nn-NO" sz="3200" dirty="0"/>
              <a:t>30.06.2021</a:t>
            </a:r>
            <a:endParaRPr lang="tr-TR" sz="3200" dirty="0"/>
          </a:p>
        </p:txBody>
      </p:sp>
      <p:sp>
        <p:nvSpPr>
          <p:cNvPr id="12" name="Metin kutusu 11">
            <a:extLst>
              <a:ext uri="{FF2B5EF4-FFF2-40B4-BE49-F238E27FC236}">
                <a16:creationId xmlns:a16="http://schemas.microsoft.com/office/drawing/2014/main" id="{98FAFD82-EC66-4A52-A0A0-C3EFF9CD006D}"/>
              </a:ext>
            </a:extLst>
          </p:cNvPr>
          <p:cNvSpPr txBox="1"/>
          <p:nvPr/>
        </p:nvSpPr>
        <p:spPr>
          <a:xfrm>
            <a:off x="1779605" y="2708920"/>
            <a:ext cx="4572000" cy="490840"/>
          </a:xfrm>
          <a:prstGeom prst="rect">
            <a:avLst/>
          </a:prstGeom>
          <a:noFill/>
        </p:spPr>
        <p:txBody>
          <a:bodyPr wrap="square">
            <a:spAutoFit/>
          </a:bodyPr>
          <a:lstStyle/>
          <a:p>
            <a:pPr marL="266700" indent="-266700" algn="ctr" eaLnBrk="1" hangingPunct="1">
              <a:lnSpc>
                <a:spcPct val="80000"/>
              </a:lnSpc>
              <a:buClr>
                <a:srgbClr val="660066"/>
              </a:buClr>
              <a:buFont typeface="Wingdings" panose="05000000000000000000" pitchFamily="2" charset="2"/>
              <a:buNone/>
            </a:pPr>
            <a:r>
              <a:rPr lang="tr-TR" altLang="ja-JP" sz="3200" dirty="0">
                <a:solidFill>
                  <a:schemeClr val="bg1"/>
                </a:solidFill>
                <a:latin typeface="+mj-lt"/>
                <a:cs typeface="HG明朝E" panose="02020809000000000000" pitchFamily="49" charset="-128"/>
              </a:rPr>
              <a:t>TEŞEKKÜRLER</a:t>
            </a:r>
            <a:endParaRPr lang="tr-TR" altLang="tr-TR" sz="3200" dirty="0">
              <a:solidFill>
                <a:schemeClr val="bg1"/>
              </a:solidFill>
              <a:latin typeface="+mj-lt"/>
            </a:endParaRPr>
          </a:p>
        </p:txBody>
      </p:sp>
      <p:pic>
        <p:nvPicPr>
          <p:cNvPr id="7" name="Picture 2">
            <a:extLst>
              <a:ext uri="{FF2B5EF4-FFF2-40B4-BE49-F238E27FC236}">
                <a16:creationId xmlns:a16="http://schemas.microsoft.com/office/drawing/2014/main" id="{2EB82B3E-6CA2-4051-B596-4D8B7BB8C431}"/>
              </a:ext>
            </a:extLst>
          </p:cNvPr>
          <p:cNvPicPr>
            <a:picLocks noChangeAspect="1" noChangeArrowheads="1"/>
          </p:cNvPicPr>
          <p:nvPr/>
        </p:nvPicPr>
        <p:blipFill>
          <a:blip r:embed="rId2"/>
          <a:srcRect/>
          <a:stretch>
            <a:fillRect/>
          </a:stretch>
        </p:blipFill>
        <p:spPr bwMode="auto">
          <a:xfrm>
            <a:off x="-21703" y="-41988"/>
            <a:ext cx="4087308" cy="1700808"/>
          </a:xfrm>
          <a:prstGeom prst="rect">
            <a:avLst/>
          </a:prstGeom>
          <a:noFill/>
          <a:ln w="9525">
            <a:noFill/>
            <a:miter lim="800000"/>
            <a:headEnd/>
            <a:tailEnd/>
          </a:ln>
        </p:spPr>
      </p:pic>
      <p:sp>
        <p:nvSpPr>
          <p:cNvPr id="9" name="Dikdörtgen 8">
            <a:extLst>
              <a:ext uri="{FF2B5EF4-FFF2-40B4-BE49-F238E27FC236}">
                <a16:creationId xmlns:a16="http://schemas.microsoft.com/office/drawing/2014/main" id="{6C5A9F74-CFC7-4A69-8FFE-FF93FA8257D0}"/>
              </a:ext>
            </a:extLst>
          </p:cNvPr>
          <p:cNvSpPr/>
          <p:nvPr/>
        </p:nvSpPr>
        <p:spPr>
          <a:xfrm>
            <a:off x="4036242" y="-41988"/>
            <a:ext cx="3286870" cy="1700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tr-TR"/>
          </a:p>
        </p:txBody>
      </p:sp>
      <p:pic>
        <p:nvPicPr>
          <p:cNvPr id="11" name="4 İçerik Yer Tutucusu">
            <a:extLst>
              <a:ext uri="{FF2B5EF4-FFF2-40B4-BE49-F238E27FC236}">
                <a16:creationId xmlns:a16="http://schemas.microsoft.com/office/drawing/2014/main" id="{E7F9BF17-2DD0-4819-9621-40F06F494100}"/>
              </a:ext>
            </a:extLst>
          </p:cNvPr>
          <p:cNvPicPr>
            <a:picLocks noChangeArrowheads="1"/>
          </p:cNvPicPr>
          <p:nvPr/>
        </p:nvPicPr>
        <p:blipFill>
          <a:blip r:embed="rId3"/>
          <a:srcRect/>
          <a:stretch>
            <a:fillRect/>
          </a:stretch>
        </p:blipFill>
        <p:spPr>
          <a:xfrm>
            <a:off x="7306565" y="-41988"/>
            <a:ext cx="1852243" cy="1700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759562"/>
            <a:ext cx="8280920" cy="4968552"/>
          </a:xfrm>
        </p:spPr>
        <p:txBody>
          <a:bodyPr>
            <a:noAutofit/>
          </a:bodyPr>
          <a:lstStyle/>
          <a:p>
            <a:pPr marL="0" indent="0" algn="just">
              <a:lnSpc>
                <a:spcPct val="120000"/>
              </a:lnSpc>
              <a:buNone/>
            </a:pPr>
            <a:r>
              <a:rPr lang="tr-TR" sz="1800" dirty="0"/>
              <a:t>	Beğen: Beğen seçeneği, Beğen seçeneği diğer internet sitelerinde, makalelerde, </a:t>
            </a:r>
            <a:r>
              <a:rPr lang="tr-TR" sz="1800" dirty="0" err="1"/>
              <a:t>bloglardaki</a:t>
            </a:r>
            <a:r>
              <a:rPr lang="tr-TR" sz="1800" dirty="0"/>
              <a:t> yorumlarda, vb. yerlerde görülebilmektedir. FB profilinize girmeden, bu seçeneği tıklayarak istediğiniz şeyleri beğenebilirsiniz. </a:t>
            </a:r>
          </a:p>
          <a:p>
            <a:pPr marL="0" indent="0" algn="just">
              <a:lnSpc>
                <a:spcPct val="120000"/>
              </a:lnSpc>
              <a:buNone/>
            </a:pPr>
            <a:r>
              <a:rPr lang="tr-TR" sz="1800" dirty="0"/>
              <a:t>	“Beğendikleriniz” otomatik olarak Facebook sayfanızda görünecektir. Böylece, hangi arkadaşlarınızın sizin gibi bu içeriği beğendiğini ve hangi sitelerle ilgilendiklerini görmüş olacaksınız. “Beğen” seçeneğini kuruluşunuzun internet sitesine de ekleyebilir, sizi beğenenleri takip edebilir ve kaç kere beğenildiğinizi görüntüleyebilirsiniz. </a:t>
            </a:r>
          </a:p>
        </p:txBody>
      </p:sp>
      <p:pic>
        <p:nvPicPr>
          <p:cNvPr id="6146" name="Picture 2"/>
          <p:cNvPicPr>
            <a:picLocks noChangeAspect="1" noChangeArrowheads="1"/>
          </p:cNvPicPr>
          <p:nvPr/>
        </p:nvPicPr>
        <p:blipFill>
          <a:blip r:embed="rId2"/>
          <a:srcRect/>
          <a:stretch>
            <a:fillRect/>
          </a:stretch>
        </p:blipFill>
        <p:spPr bwMode="auto">
          <a:xfrm>
            <a:off x="755576" y="116632"/>
            <a:ext cx="2928958" cy="128586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004048" y="116632"/>
            <a:ext cx="3143272" cy="128586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6857998"/>
            <a:ext cx="6554867" cy="315417"/>
          </a:xfrm>
        </p:spPr>
        <p:txBody>
          <a:bodyPr>
            <a:normAutofit fontScale="90000"/>
          </a:bodyPr>
          <a:lstStyle/>
          <a:p>
            <a:endParaRPr lang="tr-TR" dirty="0"/>
          </a:p>
        </p:txBody>
      </p:sp>
      <p:pic>
        <p:nvPicPr>
          <p:cNvPr id="7170" name="Picture 2"/>
          <p:cNvPicPr>
            <a:picLocks noChangeAspect="1" noChangeArrowheads="1"/>
          </p:cNvPicPr>
          <p:nvPr/>
        </p:nvPicPr>
        <p:blipFill>
          <a:blip r:embed="rId2"/>
          <a:srcRect/>
          <a:stretch>
            <a:fillRect/>
          </a:stretch>
        </p:blipFill>
        <p:spPr bwMode="auto">
          <a:xfrm>
            <a:off x="-26167" y="0"/>
            <a:ext cx="9144000" cy="685799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a:extLst>
              <a:ext uri="{FF2B5EF4-FFF2-40B4-BE49-F238E27FC236}">
                <a16:creationId xmlns:a16="http://schemas.microsoft.com/office/drawing/2014/main" id="{F8C1EABB-E6B4-48F7-8183-842137C794B7}"/>
              </a:ext>
            </a:extLst>
          </p:cNvPr>
          <p:cNvSpPr>
            <a:spLocks noGrp="1"/>
          </p:cNvSpPr>
          <p:nvPr>
            <p:ph idx="1"/>
          </p:nvPr>
        </p:nvSpPr>
        <p:spPr>
          <a:xfrm>
            <a:off x="179512" y="0"/>
            <a:ext cx="8568952" cy="4509120"/>
          </a:xfrm>
        </p:spPr>
        <p:txBody>
          <a:bodyPr>
            <a:noAutofit/>
          </a:bodyPr>
          <a:lstStyle/>
          <a:p>
            <a:pPr algn="just">
              <a:buNone/>
            </a:pPr>
            <a:r>
              <a:rPr lang="tr-TR" sz="1600" dirty="0"/>
              <a:t>	Özelleştirme: Özelleştirme yaparak paylaşımda bulunabilirsiniz. Sahip olduğunuz grup; cinsiyet, yaş ve/veya kullandığı diller açısından farklılık gösteriyorsa, bu araç önemlidir. Aşağıdaki resimde gösterildiği gibi, paylaşımlarınızı hedeflediğiniz kişilerle paylaşmak sadece Haber Kaynağı için geçerlidir. Bütün paylaşımlar, sayfanın Zaman Tünelinde görünür olarak kalacaktır ve bu durum, hedeflediğiniz kitlelerde yer almayan arkadaşlarınızın veya takipçilerinizin bu paylaşımı beğenen veya  bununla ilgili yorumlarda bulunan arkadaşlarının hikayelerini görmelerine imkan verecektir. Özelleştirme, kullanıcıların farklı gruplarla paylaştıkları mesajlar üzerinde daha fazla kontrollerinin olmasını sağlar. Sayfa sahipleri bu aracın sağladığı özelliklerden faydalanırsa, kullanıcılar daha ilgili içerikleri görebilecektir. Böylece, paylaşımları almak istemediği için gruptan ayrılan veya sayfaları beğenmeyen takipçi sayısı azalacaktır. Aynı zamanda sayfanın “Herkes Bunu Konuşuyor” özelliğinde de artış olmasını sağlayabilir.</a:t>
            </a:r>
          </a:p>
        </p:txBody>
      </p:sp>
    </p:spTree>
    <p:extLst>
      <p:ext uri="{BB962C8B-B14F-4D97-AF65-F5344CB8AC3E}">
        <p14:creationId xmlns:p14="http://schemas.microsoft.com/office/powerpoint/2010/main" val="206755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7389440"/>
            <a:ext cx="6554867" cy="72008"/>
          </a:xfrm>
        </p:spPr>
        <p:txBody>
          <a:bodyPr>
            <a:normAutofit fontScale="90000"/>
          </a:bodyPr>
          <a:lstStyle/>
          <a:p>
            <a:endParaRPr lang="tr-TR" dirty="0"/>
          </a:p>
        </p:txBody>
      </p:sp>
      <p:sp>
        <p:nvSpPr>
          <p:cNvPr id="3" name="2 İçerik Yer Tutucusu"/>
          <p:cNvSpPr>
            <a:spLocks noGrp="1"/>
          </p:cNvSpPr>
          <p:nvPr>
            <p:ph idx="1"/>
          </p:nvPr>
        </p:nvSpPr>
        <p:spPr>
          <a:xfrm>
            <a:off x="323528" y="-2835696"/>
            <a:ext cx="8229600" cy="6767909"/>
          </a:xfrm>
        </p:spPr>
        <p:txBody>
          <a:bodyPr>
            <a:normAutofit/>
          </a:bodyPr>
          <a:lstStyle/>
          <a:p>
            <a:pPr algn="just"/>
            <a:endParaRPr lang="tr-TR" dirty="0"/>
          </a:p>
          <a:p>
            <a:pPr algn="just"/>
            <a:endParaRPr lang="tr-TR" dirty="0"/>
          </a:p>
          <a:p>
            <a:pPr algn="just"/>
            <a:endParaRPr lang="tr-TR" dirty="0"/>
          </a:p>
          <a:p>
            <a:pPr algn="just"/>
            <a:endParaRPr lang="tr-TR" dirty="0"/>
          </a:p>
          <a:p>
            <a:pPr algn="just"/>
            <a:endParaRPr lang="tr-TR" dirty="0"/>
          </a:p>
          <a:p>
            <a:pPr algn="just"/>
            <a:r>
              <a:rPr lang="tr-TR" dirty="0"/>
              <a:t>Facebook ile ilgili İpuçları ve Önemli Noktalar • Facebook’ta daha büyük bir etki yaratmak için yüksek kalitede resimler kullanın. • </a:t>
            </a:r>
            <a:r>
              <a:rPr lang="tr-TR" dirty="0" err="1"/>
              <a:t>Facebook</a:t>
            </a:r>
            <a:r>
              <a:rPr lang="tr-TR" dirty="0"/>
              <a:t>, bütün özelliklerini bilerek kullanan bir kullanıcı için faydalı bir araçtır. • Anahtar kelimeleri kullanmak önemlidir. • Sizinkine benzer sayfaları ve hesapları takip edin. • Zaman Tüneli başlığına, bir logo ile birlikte resimler yükleyin. Resimler yaptığınız işi anlatmanıza yardımcı olmalıdır.</a:t>
            </a:r>
          </a:p>
          <a:p>
            <a:pPr algn="just"/>
            <a:endParaRPr lang="tr-TR" dirty="0"/>
          </a:p>
        </p:txBody>
      </p:sp>
      <p:pic>
        <p:nvPicPr>
          <p:cNvPr id="8194" name="Picture 2"/>
          <p:cNvPicPr>
            <a:picLocks noChangeAspect="1" noChangeArrowheads="1"/>
          </p:cNvPicPr>
          <p:nvPr/>
        </p:nvPicPr>
        <p:blipFill>
          <a:blip r:embed="rId2"/>
          <a:srcRect/>
          <a:stretch>
            <a:fillRect/>
          </a:stretch>
        </p:blipFill>
        <p:spPr bwMode="auto">
          <a:xfrm>
            <a:off x="4057" y="2729796"/>
            <a:ext cx="9139944" cy="412820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731837"/>
            <a:ext cx="8229600" cy="1439850"/>
          </a:xfrm>
        </p:spPr>
        <p:txBody>
          <a:bodyPr>
            <a:noAutofit/>
          </a:bodyPr>
          <a:lstStyle/>
          <a:p>
            <a:pPr algn="l"/>
            <a:r>
              <a:rPr lang="tr-TR" b="1" dirty="0" err="1">
                <a:solidFill>
                  <a:schemeClr val="bg1"/>
                </a:solidFill>
              </a:rPr>
              <a:t>Twitter</a:t>
            </a:r>
            <a:r>
              <a:rPr lang="tr-TR" sz="8000" b="1" dirty="0"/>
              <a:t>  </a:t>
            </a:r>
          </a:p>
        </p:txBody>
      </p:sp>
      <p:sp>
        <p:nvSpPr>
          <p:cNvPr id="3" name="2 İçerik Yer Tutucusu"/>
          <p:cNvSpPr>
            <a:spLocks noGrp="1"/>
          </p:cNvSpPr>
          <p:nvPr>
            <p:ph idx="1"/>
          </p:nvPr>
        </p:nvSpPr>
        <p:spPr>
          <a:xfrm>
            <a:off x="323528" y="1928802"/>
            <a:ext cx="8229600" cy="4197361"/>
          </a:xfrm>
        </p:spPr>
        <p:txBody>
          <a:bodyPr>
            <a:normAutofit/>
          </a:bodyPr>
          <a:lstStyle/>
          <a:p>
            <a:pPr algn="just"/>
            <a:r>
              <a:rPr lang="tr-TR" dirty="0" err="1"/>
              <a:t>Twitter</a:t>
            </a:r>
            <a:r>
              <a:rPr lang="tr-TR" dirty="0"/>
              <a:t>: www.</a:t>
            </a:r>
            <a:r>
              <a:rPr lang="tr-TR" dirty="0" err="1"/>
              <a:t>twitter</a:t>
            </a:r>
            <a:r>
              <a:rPr lang="tr-TR" dirty="0"/>
              <a:t>.com </a:t>
            </a:r>
            <a:r>
              <a:rPr lang="tr-TR" dirty="0" err="1"/>
              <a:t>Twitter</a:t>
            </a:r>
            <a:r>
              <a:rPr lang="tr-TR" dirty="0"/>
              <a:t>, fikrinizi veya hikayenizi sosyal medya kuşağı ile en fazla 140 karakter kullanarak paylaşabileceğiniz en kolay ve hızlı araçlardan biridir. </a:t>
            </a:r>
            <a:r>
              <a:rPr lang="tr-TR" dirty="0" err="1"/>
              <a:t>Twitter</a:t>
            </a:r>
            <a:r>
              <a:rPr lang="tr-TR" dirty="0"/>
              <a:t>, her gün 250 milyondan fazla </a:t>
            </a:r>
            <a:r>
              <a:rPr lang="tr-TR" dirty="0" err="1"/>
              <a:t>tweet</a:t>
            </a:r>
            <a:r>
              <a:rPr lang="tr-TR" dirty="0"/>
              <a:t> atan 100 milyondan fazla aktif kullanıcıya hizmet vermektedir. </a:t>
            </a:r>
            <a:r>
              <a:rPr lang="tr-TR" dirty="0" err="1"/>
              <a:t>Twitter</a:t>
            </a:r>
            <a:r>
              <a:rPr lang="tr-TR" dirty="0"/>
              <a:t> içeriği, kullanıcılar tarafından oluşturulmakta ve hızlı bir şekilde paylaşılmaktadır. </a:t>
            </a:r>
            <a:r>
              <a:rPr lang="tr-TR" dirty="0" err="1"/>
              <a:t>Twitter</a:t>
            </a:r>
            <a:r>
              <a:rPr lang="tr-TR" dirty="0"/>
              <a:t> takipçileri sizin topluluğunuzun bir parçası olduğu için </a:t>
            </a:r>
            <a:r>
              <a:rPr lang="tr-TR" dirty="0" err="1"/>
              <a:t>STK’lar</a:t>
            </a:r>
            <a:r>
              <a:rPr lang="tr-TR" dirty="0"/>
              <a:t> ve takipçileri arasında karşılıklı güven ortamının oluşması önemlidir; böylece bir bağ kurulabilir.</a:t>
            </a:r>
          </a:p>
        </p:txBody>
      </p:sp>
      <p:pic>
        <p:nvPicPr>
          <p:cNvPr id="9218" name="Picture 2"/>
          <p:cNvPicPr>
            <a:picLocks noChangeAspect="1" noChangeArrowheads="1"/>
          </p:cNvPicPr>
          <p:nvPr/>
        </p:nvPicPr>
        <p:blipFill>
          <a:blip r:embed="rId2" cstate="print"/>
          <a:srcRect/>
          <a:stretch>
            <a:fillRect/>
          </a:stretch>
        </p:blipFill>
        <p:spPr bwMode="auto">
          <a:xfrm>
            <a:off x="5148064" y="908720"/>
            <a:ext cx="3143272" cy="150019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340768"/>
            <a:ext cx="8229600" cy="1066130"/>
          </a:xfrm>
        </p:spPr>
        <p:txBody>
          <a:bodyPr/>
          <a:lstStyle/>
          <a:p>
            <a:r>
              <a:rPr lang="tr-TR" b="1" dirty="0">
                <a:solidFill>
                  <a:schemeClr val="bg1"/>
                </a:solidFill>
              </a:rPr>
              <a:t>TWİTTER</a:t>
            </a:r>
          </a:p>
        </p:txBody>
      </p:sp>
      <p:sp>
        <p:nvSpPr>
          <p:cNvPr id="3" name="2 İçerik Yer Tutucusu"/>
          <p:cNvSpPr>
            <a:spLocks noGrp="1"/>
          </p:cNvSpPr>
          <p:nvPr>
            <p:ph idx="1"/>
          </p:nvPr>
        </p:nvSpPr>
        <p:spPr>
          <a:xfrm>
            <a:off x="457200" y="2500306"/>
            <a:ext cx="8229600" cy="3625857"/>
          </a:xfrm>
        </p:spPr>
        <p:txBody>
          <a:bodyPr>
            <a:normAutofit fontScale="92500" lnSpcReduction="10000"/>
          </a:bodyPr>
          <a:lstStyle/>
          <a:p>
            <a:r>
              <a:rPr lang="tr-TR" dirty="0"/>
              <a:t>Bir </a:t>
            </a:r>
            <a:r>
              <a:rPr lang="tr-TR" dirty="0" err="1"/>
              <a:t>Twitter</a:t>
            </a:r>
            <a:r>
              <a:rPr lang="tr-TR" dirty="0"/>
              <a:t> hesabını nasıl açabilirsiniz?</a:t>
            </a:r>
          </a:p>
          <a:p>
            <a:r>
              <a:rPr lang="tr-TR" dirty="0"/>
              <a:t>1) www.twitter.com adresini ziyaret edin. </a:t>
            </a:r>
          </a:p>
          <a:p>
            <a:r>
              <a:rPr lang="tr-TR" dirty="0"/>
              <a:t>2) Bilgilerinizi (isim, e-posta ve şifre) girin.</a:t>
            </a:r>
          </a:p>
          <a:p>
            <a:r>
              <a:rPr lang="tr-TR" dirty="0"/>
              <a:t>3) Yeni sayfada kullanıcı adınızı seçin. </a:t>
            </a:r>
          </a:p>
          <a:p>
            <a:r>
              <a:rPr lang="tr-TR" dirty="0"/>
              <a:t>4) </a:t>
            </a:r>
            <a:r>
              <a:rPr lang="tr-TR" dirty="0" err="1"/>
              <a:t>Twitter</a:t>
            </a:r>
            <a:r>
              <a:rPr lang="tr-TR" dirty="0"/>
              <a:t>, size bir onay e-postası gönderecektir. Linki tıklayın ve üyeliğinizi onaylayın. </a:t>
            </a:r>
          </a:p>
          <a:p>
            <a:r>
              <a:rPr lang="tr-TR" dirty="0"/>
              <a:t>5) Artık bir </a:t>
            </a:r>
            <a:r>
              <a:rPr lang="tr-TR" dirty="0" err="1"/>
              <a:t>Twitter</a:t>
            </a:r>
            <a:r>
              <a:rPr lang="tr-TR" dirty="0"/>
              <a:t> hesabınız var. İnsanları takip etmeye ve fikirlerinizi paylaşmaya başlayabilirsiniz.</a:t>
            </a:r>
          </a:p>
          <a:p>
            <a:r>
              <a:rPr lang="tr-TR" dirty="0"/>
              <a:t>6) </a:t>
            </a:r>
            <a:r>
              <a:rPr lang="tr-TR" dirty="0" err="1"/>
              <a:t>Twitter</a:t>
            </a:r>
            <a:r>
              <a:rPr lang="tr-TR" dirty="0"/>
              <a:t>, profilinize göre bazı kişileri takip etmeniz için size önerilerde bulunacaktır.</a:t>
            </a:r>
          </a:p>
          <a:p>
            <a:endParaRPr lang="tr-TR" dirty="0"/>
          </a:p>
        </p:txBody>
      </p:sp>
      <p:pic>
        <p:nvPicPr>
          <p:cNvPr id="10242" name="Picture 2"/>
          <p:cNvPicPr>
            <a:picLocks noChangeAspect="1" noChangeArrowheads="1"/>
          </p:cNvPicPr>
          <p:nvPr/>
        </p:nvPicPr>
        <p:blipFill>
          <a:blip r:embed="rId2"/>
          <a:srcRect/>
          <a:stretch>
            <a:fillRect/>
          </a:stretch>
        </p:blipFill>
        <p:spPr bwMode="auto">
          <a:xfrm>
            <a:off x="5841936" y="116632"/>
            <a:ext cx="3143240" cy="278608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1400"/>
            <a:ext cx="8229600" cy="3482981"/>
          </a:xfrm>
        </p:spPr>
        <p:txBody>
          <a:bodyPr>
            <a:normAutofit/>
          </a:bodyPr>
          <a:lstStyle/>
          <a:p>
            <a:pPr marL="0" indent="0" algn="just">
              <a:buNone/>
            </a:pPr>
            <a:r>
              <a:rPr lang="tr-TR" dirty="0"/>
              <a:t>	</a:t>
            </a:r>
            <a:r>
              <a:rPr lang="tr-TR" dirty="0" err="1"/>
              <a:t>Twitter</a:t>
            </a:r>
            <a:r>
              <a:rPr lang="tr-TR" dirty="0"/>
              <a:t>, 2012 yılında kapak resimleri uygulamasına başladı. Kapak resimleri sayfanızın görünümü içindir. Bu resim, </a:t>
            </a:r>
            <a:r>
              <a:rPr lang="tr-TR" dirty="0" err="1"/>
              <a:t>Facebook’un</a:t>
            </a:r>
            <a:r>
              <a:rPr lang="tr-TR" dirty="0"/>
              <a:t> Zaman Tüneli kapak resmi ile benzerlik göstermektedir. Takipçilerin gözü hemen, kullanıcı adınızı, yerinizi ve bilgilerinizi gösteren büyük resme kayacaktır. Bu bilgiler, eski tasarım üzerinde çok daha az dikkat çekiyordu. Yeni görünüm, </a:t>
            </a:r>
            <a:r>
              <a:rPr lang="tr-TR" dirty="0" err="1"/>
              <a:t>Twitter</a:t>
            </a:r>
            <a:r>
              <a:rPr lang="tr-TR" dirty="0"/>
              <a:t> hesabınızı daha renkli hale getirerek kendinizi/kurumunuzu yansıtan görsel bir öğe paylaşmanıza imkan vermektedir.</a:t>
            </a:r>
          </a:p>
        </p:txBody>
      </p:sp>
      <p:pic>
        <p:nvPicPr>
          <p:cNvPr id="11266" name="Picture 2"/>
          <p:cNvPicPr>
            <a:picLocks noChangeAspect="1" noChangeArrowheads="1"/>
          </p:cNvPicPr>
          <p:nvPr/>
        </p:nvPicPr>
        <p:blipFill>
          <a:blip r:embed="rId2"/>
          <a:srcRect/>
          <a:stretch>
            <a:fillRect/>
          </a:stretch>
        </p:blipFill>
        <p:spPr bwMode="auto">
          <a:xfrm>
            <a:off x="539551" y="3068960"/>
            <a:ext cx="8109321" cy="338437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571612"/>
          </a:xfrm>
        </p:spPr>
        <p:txBody>
          <a:bodyPr>
            <a:normAutofit/>
          </a:bodyPr>
          <a:lstStyle/>
          <a:p>
            <a:pPr algn="l"/>
            <a:r>
              <a:rPr lang="tr-TR" dirty="0" err="1">
                <a:solidFill>
                  <a:schemeClr val="bg1"/>
                </a:solidFill>
              </a:rPr>
              <a:t>Hashtag</a:t>
            </a:r>
            <a:r>
              <a:rPr lang="tr-TR" dirty="0">
                <a:solidFill>
                  <a:schemeClr val="bg1"/>
                </a:solidFill>
              </a:rPr>
              <a:t>=               </a:t>
            </a:r>
            <a:r>
              <a:rPr lang="tr-TR" dirty="0" err="1">
                <a:solidFill>
                  <a:schemeClr val="bg1"/>
                </a:solidFill>
              </a:rPr>
              <a:t>retweet</a:t>
            </a:r>
            <a:r>
              <a:rPr lang="tr-TR" dirty="0">
                <a:solidFill>
                  <a:schemeClr val="bg1"/>
                </a:solidFill>
              </a:rPr>
              <a:t>=</a:t>
            </a:r>
          </a:p>
        </p:txBody>
      </p:sp>
      <p:sp>
        <p:nvSpPr>
          <p:cNvPr id="3" name="2 İçerik Yer Tutucusu"/>
          <p:cNvSpPr>
            <a:spLocks noGrp="1"/>
          </p:cNvSpPr>
          <p:nvPr>
            <p:ph idx="1"/>
          </p:nvPr>
        </p:nvSpPr>
        <p:spPr>
          <a:xfrm>
            <a:off x="323528" y="1211785"/>
            <a:ext cx="8363272" cy="4268799"/>
          </a:xfrm>
        </p:spPr>
        <p:txBody>
          <a:bodyPr>
            <a:normAutofit/>
          </a:bodyPr>
          <a:lstStyle/>
          <a:p>
            <a:pPr algn="just"/>
            <a:r>
              <a:rPr lang="tr-TR" dirty="0"/>
              <a:t>Gündemdeki Konular (TT) Gündemdeki konular, </a:t>
            </a:r>
            <a:r>
              <a:rPr lang="tr-TR" dirty="0" err="1"/>
              <a:t>hashtag’ler</a:t>
            </a:r>
            <a:r>
              <a:rPr lang="tr-TR" dirty="0"/>
              <a:t> kullanılarak,kullanıcılar tarafından oluşturulan ve popüler olan konulardır. </a:t>
            </a:r>
          </a:p>
          <a:p>
            <a:pPr algn="just"/>
            <a:r>
              <a:rPr lang="tr-TR" dirty="0"/>
              <a:t>Bir konu üzerinde belirli bir sayıda konuşulursa, bu konu </a:t>
            </a:r>
            <a:r>
              <a:rPr lang="tr-TR" dirty="0" err="1"/>
              <a:t>Twitter’ın</a:t>
            </a:r>
            <a:r>
              <a:rPr lang="tr-TR" dirty="0"/>
              <a:t> en çok konuşulanlar listesine girmektedir. </a:t>
            </a:r>
          </a:p>
          <a:p>
            <a:pPr algn="just"/>
            <a:r>
              <a:rPr lang="tr-TR" dirty="0"/>
              <a:t>İnsanlar, başka insanlar için ilginç olabilecek konular hakkında </a:t>
            </a:r>
            <a:r>
              <a:rPr lang="tr-TR" dirty="0" err="1"/>
              <a:t>tweet</a:t>
            </a:r>
            <a:r>
              <a:rPr lang="tr-TR" dirty="0"/>
              <a:t> atmakta ve bu </a:t>
            </a:r>
            <a:r>
              <a:rPr lang="tr-TR" dirty="0" err="1"/>
              <a:t>tweetler</a:t>
            </a:r>
            <a:r>
              <a:rPr lang="tr-TR" dirty="0"/>
              <a:t> başkaları tarafından hemen </a:t>
            </a:r>
            <a:r>
              <a:rPr lang="tr-TR" dirty="0" err="1"/>
              <a:t>retweet</a:t>
            </a:r>
            <a:r>
              <a:rPr lang="tr-TR" dirty="0"/>
              <a:t> olarak gönderilerek başka insanlara ulaştırılmaktadır.</a:t>
            </a:r>
          </a:p>
        </p:txBody>
      </p:sp>
      <p:pic>
        <p:nvPicPr>
          <p:cNvPr id="7" name="Picture 3"/>
          <p:cNvPicPr>
            <a:picLocks noChangeAspect="1" noChangeArrowheads="1"/>
          </p:cNvPicPr>
          <p:nvPr/>
        </p:nvPicPr>
        <p:blipFill>
          <a:blip r:embed="rId2" cstate="print"/>
          <a:srcRect/>
          <a:stretch>
            <a:fillRect/>
          </a:stretch>
        </p:blipFill>
        <p:spPr bwMode="auto">
          <a:xfrm flipH="1">
            <a:off x="2857488" y="357166"/>
            <a:ext cx="1317612" cy="857256"/>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cstate="print"/>
          <a:srcRect/>
          <a:stretch>
            <a:fillRect/>
          </a:stretch>
        </p:blipFill>
        <p:spPr bwMode="auto">
          <a:xfrm>
            <a:off x="7072330" y="285728"/>
            <a:ext cx="1643074" cy="92869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692694"/>
            <a:ext cx="6554867" cy="504057"/>
          </a:xfrm>
        </p:spPr>
        <p:txBody>
          <a:bodyPr>
            <a:normAutofit fontScale="90000"/>
          </a:bodyPr>
          <a:lstStyle/>
          <a:p>
            <a:r>
              <a:rPr lang="tr-TR" b="1" dirty="0">
                <a:solidFill>
                  <a:schemeClr val="bg1"/>
                </a:solidFill>
              </a:rPr>
              <a:t>HASHTAG</a:t>
            </a:r>
          </a:p>
        </p:txBody>
      </p:sp>
      <p:sp>
        <p:nvSpPr>
          <p:cNvPr id="3" name="2 İçerik Yer Tutucusu"/>
          <p:cNvSpPr>
            <a:spLocks noGrp="1"/>
          </p:cNvSpPr>
          <p:nvPr>
            <p:ph idx="1"/>
          </p:nvPr>
        </p:nvSpPr>
        <p:spPr>
          <a:xfrm>
            <a:off x="500472" y="-99392"/>
            <a:ext cx="8143056" cy="4922836"/>
          </a:xfrm>
        </p:spPr>
        <p:txBody>
          <a:bodyPr/>
          <a:lstStyle/>
          <a:p>
            <a:pPr marL="0" indent="0" algn="just">
              <a:buNone/>
            </a:pPr>
            <a:r>
              <a:rPr lang="tr-TR" dirty="0"/>
              <a:t>	Bu, ağızdan ağıza yayılma deyiminin sosyal medyadaki yeni şekli olarak görülebilir. Sonuç olarak, bir hikaye birçok insana ulaşırsa, bir virüs gibi dağılım ve </a:t>
            </a:r>
            <a:r>
              <a:rPr lang="tr-TR" dirty="0" err="1"/>
              <a:t>Twitter’ın</a:t>
            </a:r>
            <a:r>
              <a:rPr lang="tr-TR" dirty="0"/>
              <a:t> gündemdeki konularını takip eden web sitelerinde de olduğu gibi </a:t>
            </a:r>
            <a:r>
              <a:rPr lang="tr-TR" dirty="0" err="1"/>
              <a:t>Twitter’ın</a:t>
            </a:r>
            <a:r>
              <a:rPr lang="tr-TR" dirty="0"/>
              <a:t> ana sayfasında, sağdaki sütunda gündem konularından biri olur.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500198"/>
          </a:xfrm>
        </p:spPr>
        <p:txBody>
          <a:bodyPr>
            <a:normAutofit fontScale="90000"/>
          </a:bodyPr>
          <a:lstStyle/>
          <a:p>
            <a:pPr algn="ctr"/>
            <a:r>
              <a:rPr lang="tr-TR" b="1" dirty="0">
                <a:solidFill>
                  <a:schemeClr val="bg1"/>
                </a:solidFill>
              </a:rPr>
              <a:t>STK’lar için Medya İlişkileri Rehberi Gündemdeki konular neden önemlidir?</a:t>
            </a:r>
          </a:p>
        </p:txBody>
      </p:sp>
      <p:sp>
        <p:nvSpPr>
          <p:cNvPr id="3" name="2 İçerik Yer Tutucusu"/>
          <p:cNvSpPr>
            <a:spLocks noGrp="1"/>
          </p:cNvSpPr>
          <p:nvPr>
            <p:ph idx="1"/>
          </p:nvPr>
        </p:nvSpPr>
        <p:spPr>
          <a:xfrm>
            <a:off x="323528" y="1484784"/>
            <a:ext cx="8229600" cy="4340237"/>
          </a:xfrm>
        </p:spPr>
        <p:txBody>
          <a:bodyPr>
            <a:normAutofit fontScale="92500" lnSpcReduction="20000"/>
          </a:bodyPr>
          <a:lstStyle/>
          <a:p>
            <a:pPr algn="just"/>
            <a:r>
              <a:rPr lang="tr-TR" dirty="0"/>
              <a:t>1) </a:t>
            </a:r>
            <a:r>
              <a:rPr lang="tr-TR" dirty="0" err="1"/>
              <a:t>STK’lar</a:t>
            </a:r>
            <a:r>
              <a:rPr lang="tr-TR" dirty="0"/>
              <a:t> kendi amaçları doğrultusunda gündem konuları oluşturabilir. </a:t>
            </a:r>
          </a:p>
          <a:p>
            <a:pPr algn="just"/>
            <a:r>
              <a:rPr lang="tr-TR" dirty="0"/>
              <a:t>2) </a:t>
            </a:r>
            <a:r>
              <a:rPr lang="tr-TR" dirty="0" err="1"/>
              <a:t>Farkındalık</a:t>
            </a:r>
            <a:r>
              <a:rPr lang="tr-TR" dirty="0"/>
              <a:t> yaratırlar. </a:t>
            </a:r>
          </a:p>
          <a:p>
            <a:pPr algn="just"/>
            <a:r>
              <a:rPr lang="tr-TR" dirty="0"/>
              <a:t>3) </a:t>
            </a:r>
            <a:r>
              <a:rPr lang="tr-TR" dirty="0" err="1"/>
              <a:t>STK’lar</a:t>
            </a:r>
            <a:r>
              <a:rPr lang="tr-TR" dirty="0"/>
              <a:t> başka gündem konularına katılabilirler</a:t>
            </a:r>
          </a:p>
          <a:p>
            <a:pPr algn="just"/>
            <a:r>
              <a:rPr lang="tr-TR" dirty="0" err="1"/>
              <a:t>Hashtag</a:t>
            </a:r>
            <a:r>
              <a:rPr lang="tr-TR" dirty="0"/>
              <a:t> (#) En büyük sonuçlar en küçük hareketlerden doğar; örneğin, </a:t>
            </a:r>
            <a:r>
              <a:rPr lang="tr-TR" dirty="0" err="1"/>
              <a:t>Twitter</a:t>
            </a:r>
            <a:r>
              <a:rPr lang="tr-TR" dirty="0"/>
              <a:t> </a:t>
            </a:r>
            <a:r>
              <a:rPr lang="tr-TR" dirty="0" err="1"/>
              <a:t>hashtag’leri</a:t>
            </a:r>
            <a:r>
              <a:rPr lang="tr-TR" dirty="0"/>
              <a:t> bunun en güzel örneklerinden biridir. Bu uygulama, oldukça kolaydır. Bir kelime veya kelime grubunun (kelimeler arasındaki boşlukları kaldırarak) önüne “#” işaretini ekleyin. </a:t>
            </a:r>
            <a:r>
              <a:rPr lang="tr-TR" dirty="0" err="1"/>
              <a:t>Tweet’inize</a:t>
            </a:r>
            <a:r>
              <a:rPr lang="tr-TR" dirty="0"/>
              <a:t> bir </a:t>
            </a:r>
            <a:r>
              <a:rPr lang="tr-TR" dirty="0" err="1"/>
              <a:t>hashtag</a:t>
            </a:r>
            <a:r>
              <a:rPr lang="tr-TR" dirty="0"/>
              <a:t> eklediğinizde, mesajınız, bu konu ile ilgili arama yapan insanlar için görünür hale gelecek ve genel tartışmalara siz de katılmış olacaksınız. Diğer yandan, </a:t>
            </a:r>
            <a:r>
              <a:rPr lang="tr-TR" dirty="0" err="1"/>
              <a:t>hashtag’ler</a:t>
            </a:r>
            <a:r>
              <a:rPr lang="tr-TR" dirty="0"/>
              <a:t> kitlenizi otomatik olarak kısıtlayacak ve mesajlarınız, sadece bu konuyla ilgilenen kişiler tarafından görülecek ve kullanılacaktır. Sistemin son derece basit olması, </a:t>
            </a:r>
            <a:r>
              <a:rPr lang="tr-TR" dirty="0" err="1"/>
              <a:t>hashtag</a:t>
            </a:r>
            <a:r>
              <a:rPr lang="tr-TR" dirty="0"/>
              <a:t> kampanyanızı başlatmanızı kolaylaştıracaktır. Aşağıda, </a:t>
            </a:r>
            <a:r>
              <a:rPr lang="tr-TR" dirty="0" err="1"/>
              <a:t>hashtag’leri</a:t>
            </a:r>
            <a:r>
              <a:rPr lang="tr-TR" dirty="0"/>
              <a:t> nasıl kullanabileceğiniz ile ilgili bazı ipuçları verilmektedir: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42910" y="714356"/>
            <a:ext cx="7529490" cy="3847207"/>
          </a:xfrm>
          <a:prstGeom prst="rect">
            <a:avLst/>
          </a:prstGeom>
        </p:spPr>
        <p:txBody>
          <a:bodyPr wrap="square">
            <a:spAutoFit/>
          </a:bodyPr>
          <a:lstStyle/>
          <a:p>
            <a:pPr algn="just"/>
            <a:r>
              <a:rPr lang="tr-TR" b="1" dirty="0"/>
              <a:t>                                   </a:t>
            </a:r>
          </a:p>
          <a:p>
            <a:pPr algn="just"/>
            <a:r>
              <a:rPr lang="tr-TR" b="1" dirty="0"/>
              <a:t> 	</a:t>
            </a:r>
            <a:r>
              <a:rPr lang="tr-TR" sz="4000" b="1" dirty="0">
                <a:solidFill>
                  <a:schemeClr val="bg1"/>
                </a:solidFill>
              </a:rPr>
              <a:t>İletişim stratejisi geliştirme</a:t>
            </a:r>
          </a:p>
          <a:p>
            <a:pPr algn="just"/>
            <a:endParaRPr lang="tr-TR" dirty="0">
              <a:solidFill>
                <a:schemeClr val="bg1"/>
              </a:solidFill>
            </a:endParaRPr>
          </a:p>
          <a:p>
            <a:pPr algn="just"/>
            <a:r>
              <a:rPr lang="tr-TR" sz="2400" dirty="0">
                <a:solidFill>
                  <a:schemeClr val="bg1"/>
                </a:solidFill>
              </a:rPr>
              <a:t>	İletişim stratejisi, sizlerin ve kuruluşunuzun etkili iletişim kurmasına ve kuruluşun temel hedeflerine ulaşmasına yardımcı olmak üzere tasarlanır. </a:t>
            </a:r>
          </a:p>
          <a:p>
            <a:pPr algn="just"/>
            <a:r>
              <a:rPr lang="tr-TR" sz="2400" dirty="0">
                <a:solidFill>
                  <a:schemeClr val="bg1"/>
                </a:solidFill>
              </a:rPr>
              <a:t>	Bu bölümde, bir iletişim stratejisinin temel bileşenlerinin yanı sıra basın/PR planları, internet stratejileri ve genel iletişim stratejisini nasıl tamamladığı üzerinde duracağız.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404664"/>
            <a:ext cx="6554867" cy="936104"/>
          </a:xfrm>
        </p:spPr>
        <p:txBody>
          <a:bodyPr>
            <a:normAutofit fontScale="90000"/>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STK’lar için Medya İlişkileri Rehberi Gündemdeki konular neden önemlidir?</a:t>
            </a:r>
            <a:endParaRPr lang="tr-TR" b="1" dirty="0">
              <a:solidFill>
                <a:schemeClr val="bg1"/>
              </a:solidFill>
            </a:endParaRPr>
          </a:p>
        </p:txBody>
      </p:sp>
      <p:sp>
        <p:nvSpPr>
          <p:cNvPr id="3" name="2 İçerik Yer Tutucusu"/>
          <p:cNvSpPr>
            <a:spLocks noGrp="1"/>
          </p:cNvSpPr>
          <p:nvPr>
            <p:ph idx="1"/>
          </p:nvPr>
        </p:nvSpPr>
        <p:spPr>
          <a:xfrm>
            <a:off x="533400" y="1340768"/>
            <a:ext cx="8215064" cy="5112568"/>
          </a:xfrm>
        </p:spPr>
        <p:txBody>
          <a:bodyPr>
            <a:normAutofit fontScale="92500" lnSpcReduction="10000"/>
          </a:bodyPr>
          <a:lstStyle/>
          <a:p>
            <a:pPr algn="just"/>
            <a:r>
              <a:rPr lang="tr-TR" dirty="0"/>
              <a:t>1. </a:t>
            </a:r>
            <a:r>
              <a:rPr lang="tr-TR" dirty="0" err="1"/>
              <a:t>Hashtag</a:t>
            </a:r>
            <a:r>
              <a:rPr lang="tr-TR" dirty="0"/>
              <a:t> kullanarak, kendiniz ve takipçileriniz için neye ulaşmak istediğinizi belirleyin. Kaynak bilgisini arttırmayı mı amaçlıyorsunuz? Biraz ses mi getirsin istiyorsunuz? Tartışmayı alevlendirmeye mi çalışıyorsunuz? </a:t>
            </a:r>
            <a:r>
              <a:rPr lang="tr-TR" dirty="0" err="1"/>
              <a:t>Hashtag’i</a:t>
            </a:r>
            <a:r>
              <a:rPr lang="tr-TR" dirty="0"/>
              <a:t> kullanma amacınız ve niyetiniz net ve bir konuya yönelik olsun. Amacınıza ve </a:t>
            </a:r>
            <a:r>
              <a:rPr lang="tr-TR" dirty="0" err="1"/>
              <a:t>tweet</a:t>
            </a:r>
            <a:r>
              <a:rPr lang="tr-TR" dirty="0"/>
              <a:t> atmak istediğiniz konuya uygun olan bir </a:t>
            </a:r>
            <a:r>
              <a:rPr lang="tr-TR" dirty="0" err="1"/>
              <a:t>hashtag</a:t>
            </a:r>
            <a:r>
              <a:rPr lang="tr-TR" dirty="0"/>
              <a:t> oluşturun.</a:t>
            </a:r>
          </a:p>
          <a:p>
            <a:pPr algn="just"/>
            <a:r>
              <a:rPr lang="tr-TR" dirty="0"/>
              <a:t> 2. Düşündüğünüz </a:t>
            </a:r>
            <a:r>
              <a:rPr lang="tr-TR" dirty="0" err="1"/>
              <a:t>hashtag’in</a:t>
            </a:r>
            <a:r>
              <a:rPr lang="tr-TR" dirty="0"/>
              <a:t> mevcut olup olmadığını ve kullanılıp kullanılmadığını kontrol edin. İstediğiniz </a:t>
            </a:r>
            <a:r>
              <a:rPr lang="tr-TR" dirty="0" err="1"/>
              <a:t>hashtag’in</a:t>
            </a:r>
            <a:r>
              <a:rPr lang="tr-TR" dirty="0"/>
              <a:t> başka bir anlamda kullanılıp kullanılmadığını da kontrol etmek faydalı olabilir. Hızlı bir </a:t>
            </a:r>
            <a:r>
              <a:rPr lang="tr-TR" dirty="0" err="1"/>
              <a:t>hashtag</a:t>
            </a:r>
            <a:r>
              <a:rPr lang="tr-TR" dirty="0"/>
              <a:t> kontrolü yapmak için </a:t>
            </a:r>
            <a:r>
              <a:rPr lang="tr-TR" dirty="0" err="1"/>
              <a:t>Twitter</a:t>
            </a:r>
            <a:r>
              <a:rPr lang="tr-TR" dirty="0"/>
              <a:t> </a:t>
            </a:r>
            <a:r>
              <a:rPr lang="tr-TR" dirty="0" err="1"/>
              <a:t>Search</a:t>
            </a:r>
            <a:r>
              <a:rPr lang="tr-TR" dirty="0"/>
              <a:t>, </a:t>
            </a:r>
            <a:r>
              <a:rPr lang="tr-TR" dirty="0" err="1"/>
              <a:t>Hashtags</a:t>
            </a:r>
            <a:r>
              <a:rPr lang="tr-TR" dirty="0"/>
              <a:t>.org ve </a:t>
            </a:r>
            <a:r>
              <a:rPr lang="tr-TR" dirty="0" err="1"/>
              <a:t>Tagalus</a:t>
            </a:r>
            <a:r>
              <a:rPr lang="tr-TR" dirty="0"/>
              <a:t> araçlarını kullanabilirsiniz.</a:t>
            </a:r>
          </a:p>
          <a:p>
            <a:pPr algn="just"/>
            <a:r>
              <a:rPr lang="tr-TR" dirty="0"/>
              <a:t> 3. </a:t>
            </a:r>
            <a:r>
              <a:rPr lang="tr-TR" dirty="0" err="1"/>
              <a:t>Hashtag’inizi</a:t>
            </a:r>
            <a:r>
              <a:rPr lang="tr-TR" dirty="0"/>
              <a:t> </a:t>
            </a:r>
            <a:r>
              <a:rPr lang="tr-TR" dirty="0" err="1"/>
              <a:t>tweetlemeye</a:t>
            </a:r>
            <a:r>
              <a:rPr lang="tr-TR" dirty="0"/>
              <a:t> başlayın. Bu </a:t>
            </a:r>
            <a:r>
              <a:rPr lang="tr-TR" dirty="0" err="1"/>
              <a:t>tweetler</a:t>
            </a:r>
            <a:r>
              <a:rPr lang="tr-TR" dirty="0"/>
              <a:t>, </a:t>
            </a:r>
            <a:r>
              <a:rPr lang="tr-TR" dirty="0" err="1"/>
              <a:t>hashtag’inizin</a:t>
            </a:r>
            <a:r>
              <a:rPr lang="tr-TR" dirty="0"/>
              <a:t> ne anlama geldiğini kısaca açıklayarak bağlamını belirtmenize yardımcı olacaktır. Makul sayıda </a:t>
            </a:r>
            <a:r>
              <a:rPr lang="tr-TR" dirty="0" err="1"/>
              <a:t>tweet</a:t>
            </a:r>
            <a:r>
              <a:rPr lang="tr-TR" dirty="0"/>
              <a:t> atın. İstenmeyen e-posta atan biri gibi görünmeyi asla istemezsiniz. Attığınız </a:t>
            </a:r>
            <a:r>
              <a:rPr lang="tr-TR" dirty="0" err="1"/>
              <a:t>tweet’in</a:t>
            </a:r>
            <a:r>
              <a:rPr lang="tr-TR" dirty="0"/>
              <a:t> size ve takipçilerinize nasıl bir fayda sağladığını her zaman kendinize sorun.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792088"/>
          </a:xfrm>
        </p:spPr>
        <p:txBody>
          <a:bodyPr>
            <a:normAutofit fontScale="90000"/>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STK’lar için Medya İlişkileri Rehberi Gündemdeki konular neden önemlidir?</a:t>
            </a:r>
            <a:endParaRPr lang="tr-TR" b="1" dirty="0">
              <a:solidFill>
                <a:schemeClr val="bg1"/>
              </a:solidFill>
            </a:endParaRPr>
          </a:p>
        </p:txBody>
      </p:sp>
      <p:sp>
        <p:nvSpPr>
          <p:cNvPr id="3" name="2 İçerik Yer Tutucusu"/>
          <p:cNvSpPr>
            <a:spLocks noGrp="1"/>
          </p:cNvSpPr>
          <p:nvPr>
            <p:ph idx="1"/>
          </p:nvPr>
        </p:nvSpPr>
        <p:spPr>
          <a:xfrm>
            <a:off x="457200" y="1235612"/>
            <a:ext cx="8229600" cy="4890551"/>
          </a:xfrm>
        </p:spPr>
        <p:txBody>
          <a:bodyPr>
            <a:normAutofit fontScale="92500" lnSpcReduction="10000"/>
          </a:bodyPr>
          <a:lstStyle/>
          <a:p>
            <a:pPr algn="just">
              <a:buNone/>
            </a:pPr>
            <a:endParaRPr lang="tr-TR" dirty="0"/>
          </a:p>
          <a:p>
            <a:pPr algn="just"/>
            <a:r>
              <a:rPr lang="tr-TR" dirty="0"/>
              <a:t>4. </a:t>
            </a:r>
            <a:r>
              <a:rPr lang="tr-TR" dirty="0" err="1"/>
              <a:t>Hashtag’inizin</a:t>
            </a:r>
            <a:r>
              <a:rPr lang="tr-TR" dirty="0"/>
              <a:t> tanımı henüz yoksa, </a:t>
            </a:r>
            <a:r>
              <a:rPr lang="tr-TR" dirty="0" err="1"/>
              <a:t>Tagalus</a:t>
            </a:r>
            <a:r>
              <a:rPr lang="tr-TR" dirty="0"/>
              <a:t> gibi online araçlara tanımını ekleyin</a:t>
            </a:r>
          </a:p>
          <a:p>
            <a:pPr algn="just"/>
            <a:r>
              <a:rPr lang="tr-TR" dirty="0"/>
              <a:t>5. Birisi </a:t>
            </a:r>
            <a:r>
              <a:rPr lang="tr-TR" dirty="0" err="1"/>
              <a:t>hashtag’inizle</a:t>
            </a:r>
            <a:r>
              <a:rPr lang="tr-TR" dirty="0"/>
              <a:t> ilgili </a:t>
            </a:r>
            <a:r>
              <a:rPr lang="tr-TR" dirty="0" err="1"/>
              <a:t>tweet</a:t>
            </a:r>
            <a:r>
              <a:rPr lang="tr-TR" dirty="0"/>
              <a:t> attığı anda size e-posta uyarısı gönderen otomatik uyarı aracını ayarlayın. Sosyal medya Ocak 2013 33 Özel Gündem Konuları </a:t>
            </a:r>
            <a:r>
              <a:rPr lang="tr-TR" dirty="0" err="1"/>
              <a:t>Twitter’ın</a:t>
            </a:r>
            <a:r>
              <a:rPr lang="tr-TR" dirty="0"/>
              <a:t> popülerliği arttıkça gündem konuları da daha popüler hale gelmeye başladı. Tüm kullanıcılar </a:t>
            </a:r>
            <a:r>
              <a:rPr lang="tr-TR" dirty="0" err="1"/>
              <a:t>hashtag’inin</a:t>
            </a:r>
            <a:r>
              <a:rPr lang="tr-TR" dirty="0"/>
              <a:t> </a:t>
            </a:r>
            <a:r>
              <a:rPr lang="tr-TR" dirty="0" err="1"/>
              <a:t>Twitter’da</a:t>
            </a:r>
            <a:r>
              <a:rPr lang="tr-TR" dirty="0"/>
              <a:t> “gündem konusu” olmasını istiyor. Ancak günümüzde konular, daha çok onları gören kullanıcıları hedef almaktadır. Özel konular, bir kullanıcının ilgi alanlarını, takipçileri ve yeri dikkate almaktadır. Bu güncelleme, </a:t>
            </a:r>
            <a:r>
              <a:rPr lang="tr-TR" dirty="0" err="1"/>
              <a:t>Twitter’ın</a:t>
            </a:r>
            <a:r>
              <a:rPr lang="tr-TR" dirty="0"/>
              <a:t> ilgili konular hakkında kullanıcılarına bildirimler göndermesini sağlamaktadır. Endüstriyi etkileyen sıcak gelişmeler olduğunda, reklamcılar, bu sıcak gelişmelere özel gündem konuları aracılığıyla anında erişebilmekte ve hatta bununla ilgili haberleri başkalarına ulaştırabilmektedir. </a:t>
            </a:r>
            <a:r>
              <a:rPr lang="tr-TR" dirty="0" err="1"/>
              <a:t>Twitter</a:t>
            </a:r>
            <a:r>
              <a:rPr lang="tr-TR" dirty="0"/>
              <a:t> ile ilgili ipuçları ve önemli konular: </a:t>
            </a:r>
          </a:p>
          <a:p>
            <a:pPr algn="just"/>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8EB99-A551-482A-83A2-9B5FF99A2760}"/>
              </a:ext>
            </a:extLst>
          </p:cNvPr>
          <p:cNvSpPr>
            <a:spLocks noGrp="1"/>
          </p:cNvSpPr>
          <p:nvPr>
            <p:ph type="title"/>
          </p:nvPr>
        </p:nvSpPr>
        <p:spPr>
          <a:xfrm>
            <a:off x="1187624" y="548680"/>
            <a:ext cx="6554867" cy="648072"/>
          </a:xfrm>
        </p:spPr>
        <p:txBody>
          <a:bodyPr>
            <a:normAutofit fontScale="90000"/>
          </a:bodyPr>
          <a:lstStyle/>
          <a:p>
            <a:pPr algn="ctr"/>
            <a:r>
              <a:rPr kumimoji="0" lang="tr-TR" sz="26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STK’lar için Medya İlişkileri Rehberi Gündemdeki konular neden önemlidir?</a:t>
            </a:r>
            <a:endParaRPr lang="tr-TR" b="1" dirty="0"/>
          </a:p>
        </p:txBody>
      </p:sp>
      <p:sp>
        <p:nvSpPr>
          <p:cNvPr id="3" name="İçerik Yer Tutucusu 2">
            <a:extLst>
              <a:ext uri="{FF2B5EF4-FFF2-40B4-BE49-F238E27FC236}">
                <a16:creationId xmlns:a16="http://schemas.microsoft.com/office/drawing/2014/main" id="{7782A465-3CC8-4D04-8822-62ED131CA7FC}"/>
              </a:ext>
            </a:extLst>
          </p:cNvPr>
          <p:cNvSpPr>
            <a:spLocks noGrp="1"/>
          </p:cNvSpPr>
          <p:nvPr>
            <p:ph idx="1"/>
          </p:nvPr>
        </p:nvSpPr>
        <p:spPr>
          <a:xfrm>
            <a:off x="392460" y="1268760"/>
            <a:ext cx="8359080" cy="4320480"/>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tr-TR"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Twitter</a:t>
            </a: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algıların yönetimi için daha iyi bir ortam sağlamaktadır.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tr-TR"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Twitter’da</a:t>
            </a: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çarpıcı bir konu yakalamak, ünlü birinden alıntı yapmak kadar önemlidir. • Anahtar kelimeleri kullanmak önemlidir.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Sizinkine benzer sayfaları ve hesapları takip edin.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Zaman Tüneli başlığına bir logo ile resimler ekleyin. Resimler yaptığınız işi anlatmanıza yardımcı olmalıdır. • Kuruluşunuzun hedefini destekleyebilecek ünlüler bulun ve bu ünlülere, kuruluşunuzun ne yaptığını açıklayan </a:t>
            </a:r>
            <a:r>
              <a:rPr kumimoji="0" lang="tr-TR"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tweet’ler</a:t>
            </a: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aracılığıyla ulaşın. Bu kişilerin size vereceği destek ilgi çekici olacaktır.</a:t>
            </a:r>
          </a:p>
          <a:p>
            <a:pPr algn="just"/>
            <a:endParaRPr lang="tr-TR" dirty="0"/>
          </a:p>
        </p:txBody>
      </p:sp>
    </p:spTree>
    <p:extLst>
      <p:ext uri="{BB962C8B-B14F-4D97-AF65-F5344CB8AC3E}">
        <p14:creationId xmlns:p14="http://schemas.microsoft.com/office/powerpoint/2010/main" val="163703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196752"/>
            <a:ext cx="6554867" cy="576064"/>
          </a:xfrm>
        </p:spPr>
        <p:txBody>
          <a:bodyPr>
            <a:noAutofit/>
          </a:bodyPr>
          <a:lstStyle/>
          <a:p>
            <a:r>
              <a:rPr lang="tr-TR" b="1" dirty="0" err="1">
                <a:solidFill>
                  <a:schemeClr val="bg1"/>
                </a:solidFill>
              </a:rPr>
              <a:t>İnfografikler</a:t>
            </a:r>
            <a:endParaRPr lang="tr-TR" b="1" dirty="0">
              <a:solidFill>
                <a:schemeClr val="bg1"/>
              </a:solidFill>
            </a:endParaRPr>
          </a:p>
        </p:txBody>
      </p:sp>
      <p:sp>
        <p:nvSpPr>
          <p:cNvPr id="3" name="2 İçerik Yer Tutucusu"/>
          <p:cNvSpPr>
            <a:spLocks noGrp="1"/>
          </p:cNvSpPr>
          <p:nvPr>
            <p:ph idx="1"/>
          </p:nvPr>
        </p:nvSpPr>
        <p:spPr>
          <a:xfrm>
            <a:off x="529343" y="476672"/>
            <a:ext cx="8003097" cy="4896544"/>
          </a:xfrm>
        </p:spPr>
        <p:txBody>
          <a:bodyPr>
            <a:normAutofit/>
          </a:bodyPr>
          <a:lstStyle/>
          <a:p>
            <a:pPr marL="0" indent="0" algn="just">
              <a:buNone/>
            </a:pPr>
            <a:r>
              <a:rPr lang="tr-TR" dirty="0"/>
              <a:t>	</a:t>
            </a:r>
            <a:r>
              <a:rPr lang="tr-TR" dirty="0" err="1"/>
              <a:t>İnfografikler</a:t>
            </a:r>
            <a:r>
              <a:rPr lang="tr-TR" dirty="0"/>
              <a:t> Bilgi grafikleri veya </a:t>
            </a:r>
            <a:r>
              <a:rPr lang="tr-TR" dirty="0" err="1"/>
              <a:t>infografikler</a:t>
            </a:r>
            <a:r>
              <a:rPr lang="tr-TR" dirty="0"/>
              <a:t>, karmaşık bilgilerin hızlı ve açık bir şekilde sunulmasını amaçlayan bilgi veya verilerin, görsel grafiğe dönüştürülerek açıklanmasıdır. Bilgi grafikleri veya </a:t>
            </a:r>
            <a:r>
              <a:rPr lang="tr-TR" dirty="0" err="1"/>
              <a:t>infografikler</a:t>
            </a:r>
            <a:r>
              <a:rPr lang="tr-TR" dirty="0"/>
              <a:t>, insanların şablonları ve eğilimleri anlamalarını sağlayan görsel sistem yeteneğini arttırmak için grafiklerinden faydalanarak öğrenme geliştirilebilir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221C8A-E92C-455C-9F03-0FDE531A3806}"/>
              </a:ext>
            </a:extLst>
          </p:cNvPr>
          <p:cNvSpPr>
            <a:spLocks noGrp="1"/>
          </p:cNvSpPr>
          <p:nvPr>
            <p:ph type="title"/>
          </p:nvPr>
        </p:nvSpPr>
        <p:spPr>
          <a:xfrm>
            <a:off x="899592" y="1484784"/>
            <a:ext cx="6554867" cy="720080"/>
          </a:xfrm>
        </p:spPr>
        <p:txBody>
          <a:bodyPr>
            <a:normAutofit/>
          </a:bodyPr>
          <a:lstStyle/>
          <a:p>
            <a:r>
              <a:rPr kumimoji="0" lang="tr-TR" sz="24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İNFOGRAFİK </a:t>
            </a:r>
            <a:endParaRPr lang="tr-TR" sz="2400" b="1" cap="none" dirty="0"/>
          </a:p>
        </p:txBody>
      </p:sp>
      <p:sp>
        <p:nvSpPr>
          <p:cNvPr id="3" name="İçerik Yer Tutucusu 2">
            <a:extLst>
              <a:ext uri="{FF2B5EF4-FFF2-40B4-BE49-F238E27FC236}">
                <a16:creationId xmlns:a16="http://schemas.microsoft.com/office/drawing/2014/main" id="{0A191505-6C35-40AB-A9FF-E6A21CA26709}"/>
              </a:ext>
            </a:extLst>
          </p:cNvPr>
          <p:cNvSpPr>
            <a:spLocks noGrp="1"/>
          </p:cNvSpPr>
          <p:nvPr>
            <p:ph idx="1"/>
          </p:nvPr>
        </p:nvSpPr>
        <p:spPr>
          <a:xfrm>
            <a:off x="572480" y="1664804"/>
            <a:ext cx="7999040" cy="3528392"/>
          </a:xfrm>
        </p:spPr>
        <p:txBody>
          <a:bodyPr>
            <a:normAutofit/>
          </a:bodyPr>
          <a:lstStyle/>
          <a:p>
            <a:pPr marL="0" indent="0" algn="just">
              <a:buNone/>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oluşturmak verilerin görselleştirilmesi, bilgi tasarımı veya bilgi mimarisi şeklinde tanımlanabilir.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İnfografikler</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verilerin hikayesinin anlatılması anlamına gelmektedir ve hikaye anlatımının doğal bir uzantısıdır. Kâr amacı gütmeyen kuruluşların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infografikleri</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kullanabilecekleri beş yöntem Kâr amacı gütmeyen kuruluşların (STK’lar)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infografikleri</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kullanabilecekleri birçok yöntem vardır.</a:t>
            </a:r>
            <a:endParaRPr lang="tr-TR" dirty="0"/>
          </a:p>
        </p:txBody>
      </p:sp>
    </p:spTree>
    <p:extLst>
      <p:ext uri="{BB962C8B-B14F-4D97-AF65-F5344CB8AC3E}">
        <p14:creationId xmlns:p14="http://schemas.microsoft.com/office/powerpoint/2010/main" val="283877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196" y="1124744"/>
            <a:ext cx="8229600" cy="792088"/>
          </a:xfrm>
        </p:spPr>
        <p:txBody>
          <a:bodyPr>
            <a:normAutofit/>
          </a:bodyPr>
          <a:lstStyle/>
          <a:p>
            <a:r>
              <a:rPr lang="tr-TR" b="1" dirty="0">
                <a:solidFill>
                  <a:schemeClr val="bg1"/>
                </a:solidFill>
              </a:rPr>
              <a:t>İNFOGRAFİK</a:t>
            </a:r>
          </a:p>
        </p:txBody>
      </p:sp>
      <p:sp>
        <p:nvSpPr>
          <p:cNvPr id="3" name="2 İçerik Yer Tutucusu"/>
          <p:cNvSpPr>
            <a:spLocks noGrp="1"/>
          </p:cNvSpPr>
          <p:nvPr>
            <p:ph idx="1"/>
          </p:nvPr>
        </p:nvSpPr>
        <p:spPr>
          <a:xfrm>
            <a:off x="323528" y="1124744"/>
            <a:ext cx="8229600" cy="4896544"/>
          </a:xfrm>
        </p:spPr>
        <p:txBody>
          <a:bodyPr>
            <a:normAutofit/>
          </a:bodyPr>
          <a:lstStyle/>
          <a:p>
            <a:pPr algn="just"/>
            <a:r>
              <a:rPr lang="tr-TR" dirty="0"/>
              <a:t>Aşağıda </a:t>
            </a:r>
            <a:r>
              <a:rPr lang="tr-TR" dirty="0" err="1"/>
              <a:t>infografik</a:t>
            </a:r>
            <a:r>
              <a:rPr lang="tr-TR" dirty="0"/>
              <a:t> kullanarak hikayelerini anlatmak isteyen STK’lar için beş yöntem açıklanmaktadır: </a:t>
            </a:r>
          </a:p>
          <a:p>
            <a:pPr algn="just"/>
            <a:r>
              <a:rPr lang="tr-TR" dirty="0"/>
              <a:t>1. Programa duyulan ihtiyacı gösterin: Aşağıdaki </a:t>
            </a:r>
            <a:r>
              <a:rPr lang="tr-TR" dirty="0" err="1"/>
              <a:t>infografik</a:t>
            </a:r>
            <a:r>
              <a:rPr lang="tr-TR" dirty="0"/>
              <a:t>, Türkiye’de kadın siyasal hayata katılımına duyulan ihtiyacı anlatıyor. </a:t>
            </a:r>
          </a:p>
          <a:p>
            <a:pPr algn="just"/>
            <a:r>
              <a:rPr lang="tr-TR" dirty="0"/>
              <a:t>2. Raporun içindeki verileri görselleştirin: Elektronik ortamda gerçekleştirilmiş,.</a:t>
            </a:r>
          </a:p>
          <a:p>
            <a:pPr algn="just"/>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A66CF3-0A98-425A-BD0B-980FAF108005}"/>
              </a:ext>
            </a:extLst>
          </p:cNvPr>
          <p:cNvSpPr>
            <a:spLocks noGrp="1"/>
          </p:cNvSpPr>
          <p:nvPr>
            <p:ph type="title"/>
          </p:nvPr>
        </p:nvSpPr>
        <p:spPr>
          <a:xfrm>
            <a:off x="827584" y="1384412"/>
            <a:ext cx="6554867" cy="488776"/>
          </a:xfrm>
        </p:spPr>
        <p:txBody>
          <a:bodyPr>
            <a:normAutofit fontScale="90000"/>
          </a:bodyPr>
          <a:lstStyle/>
          <a:p>
            <a:r>
              <a:rPr kumimoji="0" lang="tr-TR" sz="32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İNFOGRAFİK</a:t>
            </a:r>
            <a:endParaRPr lang="tr-TR" b="1" dirty="0"/>
          </a:p>
        </p:txBody>
      </p:sp>
      <p:sp>
        <p:nvSpPr>
          <p:cNvPr id="3" name="İçerik Yer Tutucusu 2">
            <a:extLst>
              <a:ext uri="{FF2B5EF4-FFF2-40B4-BE49-F238E27FC236}">
                <a16:creationId xmlns:a16="http://schemas.microsoft.com/office/drawing/2014/main" id="{9A3E99B9-CF38-41EF-AC05-3F4788B9FA13}"/>
              </a:ext>
            </a:extLst>
          </p:cNvPr>
          <p:cNvSpPr>
            <a:spLocks noGrp="1"/>
          </p:cNvSpPr>
          <p:nvPr>
            <p:ph idx="1"/>
          </p:nvPr>
        </p:nvSpPr>
        <p:spPr>
          <a:xfrm>
            <a:off x="533400" y="1628800"/>
            <a:ext cx="8071048" cy="4392488"/>
          </a:xfrm>
        </p:spPr>
        <p:txBody>
          <a:bodyPr>
            <a:normAutofit/>
          </a:bodyPr>
          <a:lstStyle/>
          <a:p>
            <a:pPr marL="0" indent="0" algn="just">
              <a:buNone/>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TBMM Milletvekillerinin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Twitter</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kullanım oranları hakkında yapılan araştırmanın sonuçları bir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ile sunulmuş. 3. İnsanları harekete geçirin: Afete Hazırlık Derneği’nin hazırladığı bu Sosyal medya Ocak 2013 35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ile su tüketimini nasıl azaltılabileceği hakkında insanları harekete geçirmek için bilgi veriyor. 4. Bağış etkisi: “Bir Silgi Bir Kalem” isimli internet sitesi okulların ihtiyaçlarını karşılamak için bağışlara duyulan ihtiyacı anlattığı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5. Hizmetlerin Etkisi: Sivil Toplum Geliştirme Merkezi-</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STGM’nin</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2002 yılından bu yana gerçekleştirdiği eğitimler, etkinlikler ve toplantılar ile ulaştığı kişi sayısını belirlediği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infografik</a:t>
            </a:r>
            <a:endParaRPr lang="tr-TR" dirty="0"/>
          </a:p>
        </p:txBody>
      </p:sp>
    </p:spTree>
    <p:extLst>
      <p:ext uri="{BB962C8B-B14F-4D97-AF65-F5344CB8AC3E}">
        <p14:creationId xmlns:p14="http://schemas.microsoft.com/office/powerpoint/2010/main" val="66283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600607"/>
            <a:ext cx="6554867" cy="576064"/>
          </a:xfrm>
        </p:spPr>
        <p:txBody>
          <a:bodyPr>
            <a:normAutofit fontScale="90000"/>
          </a:bodyPr>
          <a:lstStyle/>
          <a:p>
            <a:r>
              <a:rPr lang="tr-TR" b="1" dirty="0" err="1">
                <a:solidFill>
                  <a:schemeClr val="bg1"/>
                </a:solidFill>
              </a:rPr>
              <a:t>infogramik</a:t>
            </a:r>
            <a:endParaRPr lang="tr-TR" b="1" dirty="0">
              <a:solidFill>
                <a:schemeClr val="bg1"/>
              </a:solidFill>
            </a:endParaRPr>
          </a:p>
        </p:txBody>
      </p:sp>
      <p:sp>
        <p:nvSpPr>
          <p:cNvPr id="3" name="2 İçerik Yer Tutucusu"/>
          <p:cNvSpPr>
            <a:spLocks noGrp="1"/>
          </p:cNvSpPr>
          <p:nvPr>
            <p:ph idx="1"/>
          </p:nvPr>
        </p:nvSpPr>
        <p:spPr>
          <a:xfrm>
            <a:off x="536476" y="1376772"/>
            <a:ext cx="8071048" cy="4104456"/>
          </a:xfrm>
        </p:spPr>
        <p:txBody>
          <a:bodyPr>
            <a:normAutofit lnSpcReduction="10000"/>
          </a:bodyPr>
          <a:lstStyle/>
          <a:p>
            <a:pPr marL="0" indent="0" algn="just">
              <a:buNone/>
            </a:pPr>
            <a:r>
              <a:rPr lang="tr-TR" dirty="0"/>
              <a:t>	Bir </a:t>
            </a:r>
            <a:r>
              <a:rPr lang="tr-TR" dirty="0" err="1"/>
              <a:t>infografik</a:t>
            </a:r>
            <a:r>
              <a:rPr lang="tr-TR" dirty="0"/>
              <a:t> tasarlamak Aşağıda, bir </a:t>
            </a:r>
            <a:r>
              <a:rPr lang="tr-TR" dirty="0" err="1"/>
              <a:t>infografik</a:t>
            </a:r>
            <a:r>
              <a:rPr lang="tr-TR" dirty="0"/>
              <a:t> tasarlarken size yardımcı olabilecek bazı ipuçları verilmiştir: • Tasarımınız basit olsun. Resmin içini çok fazla doldurmayın. • Renkleri belirleyin. • Bazı önemli rakamları ve istatistikleri araştırın. • </a:t>
            </a:r>
            <a:r>
              <a:rPr lang="tr-TR" dirty="0" err="1"/>
              <a:t>İnfografiği</a:t>
            </a:r>
            <a:r>
              <a:rPr lang="tr-TR" dirty="0"/>
              <a:t>, görsel bir makale olarak düşünün: Argümanlarınızın yerinde ve ilgili olmasına özen gösterin. • Karmaşık verinin aslında ne anlama geldiğini, hızlı bir şekilde aktarmanız gerektiğini unutmayın. • Sonuçlar çıkartın. • </a:t>
            </a:r>
            <a:r>
              <a:rPr lang="tr-TR" dirty="0" err="1"/>
              <a:t>İnfografikteki</a:t>
            </a:r>
            <a:r>
              <a:rPr lang="tr-TR" dirty="0"/>
              <a:t> bilgilerin referanslarını belirtin. • İnternet sayfası bağlantısı(URL) ekleyin; böylece insanlar </a:t>
            </a:r>
            <a:r>
              <a:rPr lang="tr-TR" dirty="0" err="1"/>
              <a:t>infografiğin</a:t>
            </a:r>
            <a:r>
              <a:rPr lang="tr-TR" dirty="0"/>
              <a:t> kimin tarafından hazırlandığını bilecektir. </a:t>
            </a:r>
            <a:r>
              <a:rPr lang="tr-TR" dirty="0" err="1"/>
              <a:t>İnfografik</a:t>
            </a:r>
            <a:r>
              <a:rPr lang="tr-TR" dirty="0"/>
              <a:t> formatı olarak şunlar değerlendirilebilir: • Zaman tünelleri, • Akış şeması, • Açıklamalı haritalar, • Grafikler, • </a:t>
            </a:r>
            <a:r>
              <a:rPr lang="tr-TR" dirty="0" err="1"/>
              <a:t>Venn</a:t>
            </a:r>
            <a:r>
              <a:rPr lang="tr-TR" dirty="0"/>
              <a:t> şeması, • Büyüklük karşılaştırmaları, • Benzer objeleri, benzer büyüklükleri veya değerleri göstermek. </a:t>
            </a:r>
          </a:p>
          <a:p>
            <a:pPr marL="0" indent="0" algn="just">
              <a:buNone/>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520" y="882154"/>
            <a:ext cx="6554867" cy="864096"/>
          </a:xfrm>
        </p:spPr>
        <p:txBody>
          <a:bodyPr>
            <a:normAutofit fontScale="90000"/>
          </a:bodyPr>
          <a:lstStyle/>
          <a:p>
            <a:pPr algn="l"/>
            <a:r>
              <a:rPr lang="tr-TR" sz="6600" dirty="0"/>
              <a:t>   </a:t>
            </a:r>
            <a:r>
              <a:rPr lang="tr-TR" sz="6600" dirty="0" err="1">
                <a:solidFill>
                  <a:schemeClr val="bg1"/>
                </a:solidFill>
              </a:rPr>
              <a:t>Instagram</a:t>
            </a:r>
            <a:r>
              <a:rPr lang="tr-TR" sz="6600" dirty="0">
                <a:solidFill>
                  <a:schemeClr val="bg1"/>
                </a:solidFill>
              </a:rPr>
              <a:t> </a:t>
            </a:r>
            <a:r>
              <a:rPr lang="tr-TR" sz="6600" dirty="0"/>
              <a:t>=</a:t>
            </a:r>
          </a:p>
        </p:txBody>
      </p:sp>
      <p:sp>
        <p:nvSpPr>
          <p:cNvPr id="3" name="2 İçerik Yer Tutucusu"/>
          <p:cNvSpPr>
            <a:spLocks noGrp="1"/>
          </p:cNvSpPr>
          <p:nvPr>
            <p:ph idx="1"/>
          </p:nvPr>
        </p:nvSpPr>
        <p:spPr>
          <a:xfrm>
            <a:off x="251520" y="1800200"/>
            <a:ext cx="8406305" cy="4653136"/>
          </a:xfrm>
        </p:spPr>
        <p:txBody>
          <a:bodyPr>
            <a:normAutofit/>
          </a:bodyPr>
          <a:lstStyle/>
          <a:p>
            <a:pPr algn="just"/>
            <a:r>
              <a:rPr lang="tr-TR" sz="1800" dirty="0" err="1"/>
              <a:t>Instagram</a:t>
            </a:r>
            <a:r>
              <a:rPr lang="tr-TR" sz="1800" dirty="0"/>
              <a:t> , online bir fotoğraf paylaşım ve sosyal ağ hizmetidir. Kullanıcılarının fotoğraf çekmesini, bu fotoğrafı dijital bir filtreden geçirmesini ve Facebook veya </a:t>
            </a:r>
            <a:r>
              <a:rPr lang="tr-TR" sz="1800" dirty="0" err="1"/>
              <a:t>Twitter</a:t>
            </a:r>
            <a:r>
              <a:rPr lang="tr-TR" sz="1800" dirty="0"/>
              <a:t> gibi önde gelen sosyal medya araçlarının yanı sıra kendine ait çeşitli network hizmetlerinde paylaşmasını sağlamaktadır. </a:t>
            </a:r>
          </a:p>
          <a:p>
            <a:pPr algn="just"/>
            <a:r>
              <a:rPr lang="tr-TR" sz="1800" dirty="0"/>
              <a:t>Özellikle mobil araç kameraları tarafından kullanılan görüntü oranının tersine, Kodak </a:t>
            </a:r>
            <a:r>
              <a:rPr lang="tr-TR" sz="1800" dirty="0" err="1"/>
              <a:t>Isntamatic</a:t>
            </a:r>
            <a:r>
              <a:rPr lang="tr-TR" sz="1800" dirty="0"/>
              <a:t> ve Polaroid görüntülere benzeyen kare bir şeklin içine resimleri sığdırmaktadır. </a:t>
            </a:r>
            <a:r>
              <a:rPr lang="tr-TR" sz="1800" dirty="0" err="1"/>
              <a:t>Instagram</a:t>
            </a:r>
            <a:r>
              <a:rPr lang="tr-TR" sz="1800" dirty="0"/>
              <a:t> ile ne yapabilirim?</a:t>
            </a:r>
          </a:p>
          <a:p>
            <a:pPr algn="just"/>
            <a:r>
              <a:rPr lang="tr-TR" sz="1800" dirty="0"/>
              <a:t> </a:t>
            </a:r>
            <a:r>
              <a:rPr lang="tr-TR" sz="1800" dirty="0" err="1"/>
              <a:t>Instagram</a:t>
            </a:r>
            <a:r>
              <a:rPr lang="tr-TR" sz="1800" dirty="0"/>
              <a:t>, markaların ve işletmelerin, takipçi ve destekçileriyle doğrudan iletişim kurmasını sağlar. Aşağıda, </a:t>
            </a:r>
            <a:r>
              <a:rPr lang="tr-TR" sz="1800" dirty="0" err="1"/>
              <a:t>Instagramı</a:t>
            </a:r>
            <a:r>
              <a:rPr lang="tr-TR" sz="1800" dirty="0"/>
              <a:t> kendi kuruluşunuz için nasıl kullanabileceğinize yönelik kısa bir açıklama verilmiştir:</a:t>
            </a:r>
          </a:p>
        </p:txBody>
      </p:sp>
      <p:pic>
        <p:nvPicPr>
          <p:cNvPr id="14338" name="Picture 2"/>
          <p:cNvPicPr>
            <a:picLocks noChangeAspect="1" noChangeArrowheads="1"/>
          </p:cNvPicPr>
          <p:nvPr/>
        </p:nvPicPr>
        <p:blipFill>
          <a:blip r:embed="rId2" cstate="print"/>
          <a:srcRect/>
          <a:stretch>
            <a:fillRect/>
          </a:stretch>
        </p:blipFill>
        <p:spPr bwMode="auto">
          <a:xfrm>
            <a:off x="5796137" y="528396"/>
            <a:ext cx="2808312" cy="157161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980728"/>
            <a:ext cx="6554867" cy="576064"/>
          </a:xfrm>
        </p:spPr>
        <p:txBody>
          <a:bodyPr>
            <a:normAutofit fontScale="90000"/>
          </a:bodyPr>
          <a:lstStyle/>
          <a:p>
            <a:pPr algn="ctr"/>
            <a:r>
              <a:rPr lang="tr-TR" b="1" dirty="0">
                <a:solidFill>
                  <a:schemeClr val="bg1"/>
                </a:solidFill>
              </a:rPr>
              <a:t>Sosyal Medya Paylaşımı</a:t>
            </a:r>
          </a:p>
        </p:txBody>
      </p:sp>
      <p:sp>
        <p:nvSpPr>
          <p:cNvPr id="3" name="2 İçerik Yer Tutucusu"/>
          <p:cNvSpPr>
            <a:spLocks noGrp="1"/>
          </p:cNvSpPr>
          <p:nvPr>
            <p:ph idx="1"/>
          </p:nvPr>
        </p:nvSpPr>
        <p:spPr>
          <a:xfrm>
            <a:off x="611560" y="260648"/>
            <a:ext cx="8143056" cy="5271864"/>
          </a:xfrm>
        </p:spPr>
        <p:txBody>
          <a:bodyPr/>
          <a:lstStyle/>
          <a:p>
            <a:pPr marL="0" indent="0" algn="just">
              <a:buNone/>
            </a:pPr>
            <a:r>
              <a:rPr lang="tr-TR" dirty="0" err="1"/>
              <a:t>Twitter</a:t>
            </a:r>
            <a:r>
              <a:rPr lang="tr-TR" dirty="0"/>
              <a:t>, </a:t>
            </a:r>
            <a:r>
              <a:rPr lang="tr-TR" dirty="0" err="1"/>
              <a:t>Facebook</a:t>
            </a:r>
            <a:r>
              <a:rPr lang="tr-TR" dirty="0"/>
              <a:t>, </a:t>
            </a:r>
            <a:r>
              <a:rPr lang="tr-TR" dirty="0" err="1"/>
              <a:t>Flikr</a:t>
            </a:r>
            <a:r>
              <a:rPr lang="tr-TR" dirty="0"/>
              <a:t>, </a:t>
            </a:r>
            <a:r>
              <a:rPr lang="tr-TR" dirty="0" err="1"/>
              <a:t>Tumblr</a:t>
            </a:r>
            <a:r>
              <a:rPr lang="tr-TR" dirty="0"/>
              <a:t> ve </a:t>
            </a:r>
            <a:r>
              <a:rPr lang="tr-TR" dirty="0" err="1"/>
              <a:t>Foursquare</a:t>
            </a:r>
            <a:r>
              <a:rPr lang="tr-TR" dirty="0"/>
              <a:t> üzerinden fotoğraflarınızı paylaşın. </a:t>
            </a:r>
            <a:r>
              <a:rPr lang="tr-TR" dirty="0" err="1"/>
              <a:t>Instagram</a:t>
            </a:r>
            <a:r>
              <a:rPr lang="tr-TR" dirty="0"/>
              <a:t>, sosyal ağlarınız ile herhangi bir fotoğrafı takip etmenize yardımcı olacak </a:t>
            </a:r>
            <a:r>
              <a:rPr lang="tr-TR" dirty="0" err="1"/>
              <a:t>hashtag’ler</a:t>
            </a:r>
            <a:r>
              <a:rPr lang="tr-TR" dirty="0"/>
              <a:t> eklemenizi sağlar. • Etkinlik: Gerçekleştirdiğiniz bir etkinlik ile ilgili olarak insanlardan fotoğraf çekmelerini istemek daha fazla etkileşim sağlayacak ve etkinliğin takip edilmesine imkan verecektir.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57224" y="1071546"/>
            <a:ext cx="7358114" cy="3293209"/>
          </a:xfrm>
          <a:prstGeom prst="rect">
            <a:avLst/>
          </a:prstGeom>
        </p:spPr>
        <p:txBody>
          <a:bodyPr wrap="square">
            <a:spAutoFit/>
          </a:bodyPr>
          <a:lstStyle/>
          <a:p>
            <a:pPr algn="ctr"/>
            <a:r>
              <a:rPr lang="tr-TR" b="1" dirty="0">
                <a:solidFill>
                  <a:schemeClr val="bg1"/>
                </a:solidFill>
              </a:rPr>
              <a:t> </a:t>
            </a:r>
            <a:r>
              <a:rPr lang="tr-TR" sz="4400" b="1" dirty="0">
                <a:solidFill>
                  <a:schemeClr val="bg1"/>
                </a:solidFill>
              </a:rPr>
              <a:t>İletişim stratejisi geliştirme</a:t>
            </a:r>
          </a:p>
          <a:p>
            <a:pPr algn="ctr"/>
            <a:endParaRPr lang="tr-TR" sz="4400" b="1" dirty="0">
              <a:solidFill>
                <a:schemeClr val="bg1"/>
              </a:solidFill>
            </a:endParaRPr>
          </a:p>
          <a:p>
            <a:pPr algn="just"/>
            <a:r>
              <a:rPr lang="tr-TR" sz="2000" dirty="0">
                <a:solidFill>
                  <a:schemeClr val="bg1"/>
                </a:solidFill>
              </a:rPr>
              <a:t>1. Amaç Neden bir iletişim stratejisi geliştirdiğinizi ve bu strateji ile neyi amaçladığınızı en başta belirtmekte fayda vardır. Bu açıklamanın çok ayrıntılı olması şart değildir. Belirtilen amaç, çalışmalarında, iletişim stratejisinden faydalanacak insanlar için bir referans noktası ve hatırlatıcı olacaktır.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939145"/>
            <a:ext cx="6554867" cy="720080"/>
          </a:xfrm>
        </p:spPr>
        <p:txBody>
          <a:bodyPr/>
          <a:lstStyle/>
          <a:p>
            <a:r>
              <a:rPr lang="tr-TR" b="1" dirty="0">
                <a:solidFill>
                  <a:schemeClr val="bg1"/>
                </a:solidFill>
              </a:rPr>
              <a:t>Bağlantı:</a:t>
            </a:r>
          </a:p>
        </p:txBody>
      </p:sp>
      <p:sp>
        <p:nvSpPr>
          <p:cNvPr id="3" name="2 İçerik Yer Tutucusu"/>
          <p:cNvSpPr>
            <a:spLocks noGrp="1"/>
          </p:cNvSpPr>
          <p:nvPr>
            <p:ph idx="1"/>
          </p:nvPr>
        </p:nvSpPr>
        <p:spPr>
          <a:xfrm>
            <a:off x="467544" y="1412776"/>
            <a:ext cx="8280920" cy="3672408"/>
          </a:xfrm>
        </p:spPr>
        <p:txBody>
          <a:bodyPr>
            <a:normAutofit/>
          </a:bodyPr>
          <a:lstStyle/>
          <a:p>
            <a:pPr algn="just"/>
            <a:r>
              <a:rPr lang="tr-TR" dirty="0"/>
              <a:t>Kişisel düzeyde bağlantılar kurmak için 50 milyondan fazla kullanıcısı olan </a:t>
            </a:r>
            <a:r>
              <a:rPr lang="tr-TR" dirty="0" err="1"/>
              <a:t>Instagram</a:t>
            </a:r>
            <a:r>
              <a:rPr lang="tr-TR" dirty="0"/>
              <a:t> gibi bir paylaşım ortamında bulunmak faydalı olabilir. • Yer: Coğrafi etiketleme yöntemi, takipçilerin fotoğrafları nerede çektiklerini belirtmelerine yardımcı olmaktadır. Bu özellik, profesyonel bir etkinlik için faydalıdır. Bazı insanlar bu özelliği, sanal ortamda müşteri çekmek için de kullanmaya çalışmaktadır. STK’lar için Medya İlişkileri Rehberi 38 </a:t>
            </a:r>
            <a:r>
              <a:rPr lang="tr-TR" dirty="0" err="1"/>
              <a:t>LinkedIn</a:t>
            </a:r>
            <a:r>
              <a:rPr lang="tr-TR" dirty="0"/>
              <a:t>: www.linkedin.com </a:t>
            </a:r>
            <a:r>
              <a:rPr lang="tr-TR" dirty="0" err="1"/>
              <a:t>LinkedIn</a:t>
            </a:r>
            <a:r>
              <a:rPr lang="tr-TR" dirty="0"/>
              <a:t>, 175 milyondan fazla üyesi bulunan, dünyanın en geniş profesyoneller ağıdır ve hızlı bir şekilde büyümeye de devam etmektedir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23FF2E-11E7-439F-A64B-EF0AEC5EFE77}"/>
              </a:ext>
            </a:extLst>
          </p:cNvPr>
          <p:cNvSpPr>
            <a:spLocks noGrp="1"/>
          </p:cNvSpPr>
          <p:nvPr>
            <p:ph type="title"/>
          </p:nvPr>
        </p:nvSpPr>
        <p:spPr>
          <a:xfrm>
            <a:off x="539552" y="764704"/>
            <a:ext cx="6554867" cy="792088"/>
          </a:xfrm>
        </p:spPr>
        <p:txBody>
          <a:bodyPr/>
          <a:lstStyle/>
          <a:p>
            <a:r>
              <a:rPr kumimoji="0" lang="tr-TR" sz="32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LİNKEDIN</a:t>
            </a:r>
            <a:endParaRPr lang="tr-TR" b="1" dirty="0"/>
          </a:p>
        </p:txBody>
      </p:sp>
      <p:sp>
        <p:nvSpPr>
          <p:cNvPr id="3" name="İçerik Yer Tutucusu 2">
            <a:extLst>
              <a:ext uri="{FF2B5EF4-FFF2-40B4-BE49-F238E27FC236}">
                <a16:creationId xmlns:a16="http://schemas.microsoft.com/office/drawing/2014/main" id="{58BDD9D5-6CAC-4990-B8B8-32949D6122FB}"/>
              </a:ext>
            </a:extLst>
          </p:cNvPr>
          <p:cNvSpPr>
            <a:spLocks noGrp="1"/>
          </p:cNvSpPr>
          <p:nvPr>
            <p:ph idx="1"/>
          </p:nvPr>
        </p:nvSpPr>
        <p:spPr>
          <a:xfrm>
            <a:off x="533400" y="116632"/>
            <a:ext cx="8071048" cy="6207968"/>
          </a:xfrm>
        </p:spPr>
        <p:txBody>
          <a:bodyPr/>
          <a:lstStyle/>
          <a:p>
            <a:pPr marL="0" indent="0" algn="just">
              <a:buNone/>
            </a:pPr>
            <a:r>
              <a:rPr kumimoji="0" lang="tr-TR"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LinkedIn</a:t>
            </a:r>
            <a:r>
              <a:rPr kumimoji="0" lang="tr-TR"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güvendiğiniz kişilerle iletişime geçmenizi sağlar ve daha geniş bir profesyoneller grubu ile bilgi, fikir ve fırsat alışverişinde bulunmanıza yardımcı olur. Site, zaten tanıdığınız iş arkadaşlarınızı, müşterilerinizi ve meslektaşlarınızı internet üzerinde de bulmanızda yardımcı olur. Site üzerinden “bağlantı” kurduğunuz insanlar ağınıza dahil olur. Bir insanla bağlantı kurduğunuzda, bu kişinin bağlantı içinde olduğu insanların listesine de erişebilirsiniz. Buna “genişleyen ağ” adı verilmektedir. Ortak bağlantınız aracılığıyla, genişleyen ağınızdaki insanlarla iletişime geçmek için teklif gönderebilirsiniz.</a:t>
            </a:r>
            <a:endParaRPr lang="tr-TR" dirty="0"/>
          </a:p>
        </p:txBody>
      </p:sp>
    </p:spTree>
    <p:extLst>
      <p:ext uri="{BB962C8B-B14F-4D97-AF65-F5344CB8AC3E}">
        <p14:creationId xmlns:p14="http://schemas.microsoft.com/office/powerpoint/2010/main" val="308137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A450DC-F621-4380-8A40-6649FF270822}"/>
              </a:ext>
            </a:extLst>
          </p:cNvPr>
          <p:cNvSpPr>
            <a:spLocks noGrp="1"/>
          </p:cNvSpPr>
          <p:nvPr>
            <p:ph type="title"/>
          </p:nvPr>
        </p:nvSpPr>
        <p:spPr>
          <a:xfrm>
            <a:off x="971600" y="1052736"/>
            <a:ext cx="6554867" cy="864096"/>
          </a:xfrm>
        </p:spPr>
        <p:txBody>
          <a:bodyPr>
            <a:normAutofit/>
          </a:bodyPr>
          <a:lstStyle/>
          <a:p>
            <a:r>
              <a:rPr kumimoji="0" lang="tr-TR" sz="32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LİNKEDIN</a:t>
            </a:r>
            <a:endParaRPr lang="tr-TR" b="1" dirty="0"/>
          </a:p>
        </p:txBody>
      </p:sp>
      <p:sp>
        <p:nvSpPr>
          <p:cNvPr id="3" name="İçerik Yer Tutucusu 2">
            <a:extLst>
              <a:ext uri="{FF2B5EF4-FFF2-40B4-BE49-F238E27FC236}">
                <a16:creationId xmlns:a16="http://schemas.microsoft.com/office/drawing/2014/main" id="{568C0224-64F7-4839-807D-5913C678B893}"/>
              </a:ext>
            </a:extLst>
          </p:cNvPr>
          <p:cNvSpPr>
            <a:spLocks noGrp="1"/>
          </p:cNvSpPr>
          <p:nvPr>
            <p:ph idx="1"/>
          </p:nvPr>
        </p:nvSpPr>
        <p:spPr>
          <a:xfrm>
            <a:off x="533400" y="533400"/>
            <a:ext cx="8359080" cy="4983832"/>
          </a:xfrm>
        </p:spPr>
        <p:txBody>
          <a:bodyPr/>
          <a:lstStyle/>
          <a:p>
            <a:pPr marL="0" indent="0" algn="just">
              <a:buNone/>
            </a:pPr>
            <a:r>
              <a:rPr kumimoji="0" lang="tr-TR" sz="18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Örneğin Ahmet ile arkadaş olduğunuzu düşünelim ve Ahmet’in bağlantılar listesinde patronu olsun. Ahmet’in patronu sizin için ikinci derece bağlantı konumundadır. • Üçüncü derece bağlantılar: İkinci derece bağlantılarınızın listesinde yer alan herhangi biri sizin üçüncü derece bağlantınızdır. Yani Ahmet’in patronunun listesinde yer alan kişiler sizin üçüncü derece bağlantılarınızdır</a:t>
            </a:r>
            <a:endParaRPr lang="tr-TR" dirty="0"/>
          </a:p>
        </p:txBody>
      </p:sp>
    </p:spTree>
    <p:extLst>
      <p:ext uri="{BB962C8B-B14F-4D97-AF65-F5344CB8AC3E}">
        <p14:creationId xmlns:p14="http://schemas.microsoft.com/office/powerpoint/2010/main" val="1788611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620688"/>
            <a:ext cx="7422976" cy="936104"/>
          </a:xfrm>
        </p:spPr>
        <p:txBody>
          <a:bodyPr>
            <a:normAutofit fontScale="90000"/>
          </a:bodyPr>
          <a:lstStyle/>
          <a:p>
            <a:r>
              <a:rPr lang="tr-TR" b="1" dirty="0">
                <a:solidFill>
                  <a:schemeClr val="bg1"/>
                </a:solidFill>
              </a:rPr>
              <a:t>Kuruluşunuzun hikayesini anlatın</a:t>
            </a:r>
          </a:p>
        </p:txBody>
      </p:sp>
      <p:sp>
        <p:nvSpPr>
          <p:cNvPr id="3" name="2 İçerik Yer Tutucusu"/>
          <p:cNvSpPr>
            <a:spLocks noGrp="1"/>
          </p:cNvSpPr>
          <p:nvPr>
            <p:ph idx="1"/>
          </p:nvPr>
        </p:nvSpPr>
        <p:spPr>
          <a:xfrm>
            <a:off x="428464" y="-459432"/>
            <a:ext cx="8287072" cy="5703912"/>
          </a:xfrm>
        </p:spPr>
        <p:txBody>
          <a:bodyPr>
            <a:normAutofit/>
          </a:bodyPr>
          <a:lstStyle/>
          <a:p>
            <a:pPr marL="0" indent="0" algn="just">
              <a:buNone/>
            </a:pPr>
            <a:r>
              <a:rPr lang="tr-TR" dirty="0"/>
              <a:t>Kuruluş hikayesi, doğru bir şekilde anlatıldığında, topluluğunuzu ve potansiyel gönüllüleri harekete geçirebilir ve insanlarla duygusal bir bağ kurmanıza yardımcı olabilir. Video gibi özel uygulamalar, diğer kullanıcılarla </a:t>
            </a:r>
            <a:r>
              <a:rPr lang="tr-TR" dirty="0" err="1"/>
              <a:t>multimedya</a:t>
            </a:r>
            <a:r>
              <a:rPr lang="tr-TR" dirty="0"/>
              <a:t> deneyimi yaşamanızı sağlar (kuruluşunuz için bir profil oluşturmak, bu noktada faydalı olabilir).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76672"/>
            <a:ext cx="8229600" cy="857232"/>
          </a:xfrm>
        </p:spPr>
        <p:txBody>
          <a:bodyPr/>
          <a:lstStyle/>
          <a:p>
            <a:r>
              <a:rPr lang="tr-TR" dirty="0" err="1">
                <a:solidFill>
                  <a:schemeClr val="bg1"/>
                </a:solidFill>
              </a:rPr>
              <a:t>Pinterest</a:t>
            </a:r>
            <a:endParaRPr lang="tr-TR" dirty="0">
              <a:solidFill>
                <a:schemeClr val="bg1"/>
              </a:solidFill>
            </a:endParaRPr>
          </a:p>
        </p:txBody>
      </p:sp>
      <p:sp>
        <p:nvSpPr>
          <p:cNvPr id="3" name="2 İçerik Yer Tutucusu"/>
          <p:cNvSpPr>
            <a:spLocks noGrp="1"/>
          </p:cNvSpPr>
          <p:nvPr>
            <p:ph idx="1"/>
          </p:nvPr>
        </p:nvSpPr>
        <p:spPr>
          <a:xfrm>
            <a:off x="457200" y="785794"/>
            <a:ext cx="8229600" cy="5349704"/>
          </a:xfrm>
        </p:spPr>
        <p:txBody>
          <a:bodyPr>
            <a:normAutofit/>
          </a:bodyPr>
          <a:lstStyle/>
          <a:p>
            <a:pPr algn="just"/>
            <a:r>
              <a:rPr lang="tr-TR" dirty="0"/>
              <a:t>www.</a:t>
            </a:r>
            <a:r>
              <a:rPr lang="tr-TR" dirty="0" err="1"/>
              <a:t>pinterest</a:t>
            </a:r>
            <a:r>
              <a:rPr lang="tr-TR" dirty="0"/>
              <a:t>.com </a:t>
            </a:r>
            <a:r>
              <a:rPr lang="tr-TR" dirty="0" err="1"/>
              <a:t>Pinterest</a:t>
            </a:r>
            <a:r>
              <a:rPr lang="tr-TR" dirty="0"/>
              <a:t>, insanların fotoğraflarını paylaştığı bir çeşit fotoğraf panosudur. İnternet sitesi, etkinlikler, ilgi alanları, hobiler ve daha fazlası ile ilgili olarak kullanıcıların, belirli temalar konusunda fotoğraf koleksiyonları oluşturmalarını ve bunları paylaşmalarını sağlar. </a:t>
            </a:r>
          </a:p>
          <a:p>
            <a:pPr algn="just"/>
            <a:r>
              <a:rPr lang="tr-TR" dirty="0"/>
              <a:t>Kullanıcılar, ilham almak amacıyla başka panoları izleyebilir ve beğendikleri resimleri kendi koleksiyonlarına “asabilir” veya resimleri “beğenebilirler”. </a:t>
            </a:r>
          </a:p>
          <a:p>
            <a:pPr algn="just"/>
            <a:r>
              <a:rPr lang="tr-TR" dirty="0"/>
              <a:t>Kuruluşlar, kampanyalarını, aktivite görsellerini, duyurularını paylaşabilirler, panolarında paylaşabilirler. </a:t>
            </a:r>
            <a:r>
              <a:rPr lang="tr-TR" dirty="0" err="1"/>
              <a:t>Pinteres’i</a:t>
            </a:r>
            <a:r>
              <a:rPr lang="tr-TR" dirty="0"/>
              <a:t> nasıl kullanabilirsiniz? </a:t>
            </a:r>
          </a:p>
          <a:p>
            <a:pPr algn="just"/>
            <a:r>
              <a:rPr lang="tr-TR" dirty="0"/>
              <a:t>1. www.pineterest.com adresini ziyaret edin.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3F5C05-90D8-4640-BA6B-37768DA6456A}"/>
              </a:ext>
            </a:extLst>
          </p:cNvPr>
          <p:cNvSpPr>
            <a:spLocks noGrp="1"/>
          </p:cNvSpPr>
          <p:nvPr>
            <p:ph type="title"/>
          </p:nvPr>
        </p:nvSpPr>
        <p:spPr>
          <a:xfrm>
            <a:off x="755576" y="548680"/>
            <a:ext cx="6554867" cy="936104"/>
          </a:xfrm>
        </p:spPr>
        <p:txBody>
          <a:bodyPr>
            <a:normAutofit/>
          </a:bodyPr>
          <a:lstStyle/>
          <a:p>
            <a:r>
              <a:rPr lang="tr-TR" b="1" dirty="0" err="1">
                <a:solidFill>
                  <a:schemeClr val="bg1"/>
                </a:solidFill>
              </a:rPr>
              <a:t>pinterest</a:t>
            </a:r>
            <a:endParaRPr lang="tr-TR" b="1" dirty="0">
              <a:solidFill>
                <a:schemeClr val="bg1"/>
              </a:solidFill>
            </a:endParaRPr>
          </a:p>
        </p:txBody>
      </p:sp>
      <p:sp>
        <p:nvSpPr>
          <p:cNvPr id="3" name="İçerik Yer Tutucusu 2">
            <a:extLst>
              <a:ext uri="{FF2B5EF4-FFF2-40B4-BE49-F238E27FC236}">
                <a16:creationId xmlns:a16="http://schemas.microsoft.com/office/drawing/2014/main" id="{8E82F4E2-FF52-4EC2-9035-667F50D5154F}"/>
              </a:ext>
            </a:extLst>
          </p:cNvPr>
          <p:cNvSpPr>
            <a:spLocks noGrp="1"/>
          </p:cNvSpPr>
          <p:nvPr>
            <p:ph idx="1"/>
          </p:nvPr>
        </p:nvSpPr>
        <p:spPr>
          <a:xfrm>
            <a:off x="500472" y="764704"/>
            <a:ext cx="8143056" cy="5328592"/>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2. E-posta adresiniz, Facebook veya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Twitter</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hesabınız ile giriş yapın.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3. Kategorileri araştırın ve ilgi alanlarınızı belirleyin.</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4. Kendi panonuzu oluşturun.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5. Diğer panoları takip etmeye başlayın.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6. Tasarımlarınızı ve kampanyalarınızın görsellerini ve benzeri materyalleri ekleyin ve paylaşın. İpuçları ve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Önemli Noktalar: •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Pinterest</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hesabınızı diğer sosyal medya hesaplarınız ile bağlantılı hale getirin. • Günde bir veya iki görsel paylaşın. </a:t>
            </a:r>
            <a:endParaRPr lang="tr-TR" dirty="0"/>
          </a:p>
        </p:txBody>
      </p:sp>
    </p:spTree>
    <p:extLst>
      <p:ext uri="{BB962C8B-B14F-4D97-AF65-F5344CB8AC3E}">
        <p14:creationId xmlns:p14="http://schemas.microsoft.com/office/powerpoint/2010/main" val="255709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74AB1-556E-49E1-B1BA-A95DDFAF6BA0}"/>
              </a:ext>
            </a:extLst>
          </p:cNvPr>
          <p:cNvSpPr>
            <a:spLocks noGrp="1"/>
          </p:cNvSpPr>
          <p:nvPr>
            <p:ph type="title"/>
          </p:nvPr>
        </p:nvSpPr>
        <p:spPr>
          <a:xfrm>
            <a:off x="827584" y="908720"/>
            <a:ext cx="6554867" cy="720080"/>
          </a:xfrm>
        </p:spPr>
        <p:txBody>
          <a:bodyPr/>
          <a:lstStyle/>
          <a:p>
            <a:r>
              <a:rPr lang="tr-TR" b="1" dirty="0">
                <a:solidFill>
                  <a:schemeClr val="bg1"/>
                </a:solidFill>
              </a:rPr>
              <a:t>PİNTEREST</a:t>
            </a:r>
          </a:p>
        </p:txBody>
      </p:sp>
      <p:sp>
        <p:nvSpPr>
          <p:cNvPr id="3" name="İçerik Yer Tutucusu 2">
            <a:extLst>
              <a:ext uri="{FF2B5EF4-FFF2-40B4-BE49-F238E27FC236}">
                <a16:creationId xmlns:a16="http://schemas.microsoft.com/office/drawing/2014/main" id="{4E25B5F2-9E2A-4FDE-B84B-42FFA08C2FE3}"/>
              </a:ext>
            </a:extLst>
          </p:cNvPr>
          <p:cNvSpPr>
            <a:spLocks noGrp="1"/>
          </p:cNvSpPr>
          <p:nvPr>
            <p:ph idx="1"/>
          </p:nvPr>
        </p:nvSpPr>
        <p:spPr>
          <a:xfrm>
            <a:off x="533400" y="908720"/>
            <a:ext cx="8215064" cy="4176464"/>
          </a:xfrm>
        </p:spPr>
        <p:txBody>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Pinterest</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ve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Twitter</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/Facebook’u birlikte kullanarak bir kampanya yürütebilirsiniz. • Kendi panonuza asmadan, başkalarının panosunda bulunan resimleri beğenebilirsiniz. • Başkalarının panosundaki resimleri kullanmak istiyorsanız, “as” seçeneğini tıklayarak görseli kendi panonuzda paylaşabilirsiniz.</a:t>
            </a:r>
          </a:p>
          <a:p>
            <a:pPr algn="just"/>
            <a:endParaRPr lang="tr-TR" dirty="0"/>
          </a:p>
        </p:txBody>
      </p:sp>
    </p:spTree>
    <p:extLst>
      <p:ext uri="{BB962C8B-B14F-4D97-AF65-F5344CB8AC3E}">
        <p14:creationId xmlns:p14="http://schemas.microsoft.com/office/powerpoint/2010/main" val="3609228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0092" y="831857"/>
            <a:ext cx="6554867" cy="837876"/>
          </a:xfrm>
        </p:spPr>
        <p:txBody>
          <a:bodyPr>
            <a:normAutofit/>
          </a:bodyPr>
          <a:lstStyle/>
          <a:p>
            <a:pPr algn="l"/>
            <a:r>
              <a:rPr lang="tr-TR" b="1" dirty="0" err="1">
                <a:solidFill>
                  <a:schemeClr val="bg1"/>
                </a:solidFill>
              </a:rPr>
              <a:t>YouTube</a:t>
            </a:r>
            <a:endParaRPr lang="tr-TR" b="1" dirty="0">
              <a:solidFill>
                <a:schemeClr val="bg1"/>
              </a:solidFill>
            </a:endParaRPr>
          </a:p>
        </p:txBody>
      </p:sp>
      <p:sp>
        <p:nvSpPr>
          <p:cNvPr id="3" name="2 İçerik Yer Tutucusu"/>
          <p:cNvSpPr>
            <a:spLocks noGrp="1"/>
          </p:cNvSpPr>
          <p:nvPr>
            <p:ph idx="1"/>
          </p:nvPr>
        </p:nvSpPr>
        <p:spPr>
          <a:xfrm>
            <a:off x="533400" y="728700"/>
            <a:ext cx="7840508" cy="5400600"/>
          </a:xfrm>
        </p:spPr>
        <p:txBody>
          <a:bodyPr>
            <a:normAutofit/>
          </a:bodyPr>
          <a:lstStyle/>
          <a:p>
            <a:pPr algn="just"/>
            <a:r>
              <a:rPr lang="tr-TR" dirty="0"/>
              <a:t>www.</a:t>
            </a:r>
            <a:r>
              <a:rPr lang="tr-TR" dirty="0" err="1"/>
              <a:t>youtube</a:t>
            </a:r>
            <a:r>
              <a:rPr lang="tr-TR" dirty="0"/>
              <a:t>.com </a:t>
            </a:r>
            <a:r>
              <a:rPr lang="tr-TR" dirty="0" err="1"/>
              <a:t>YouTube</a:t>
            </a:r>
            <a:r>
              <a:rPr lang="tr-TR" dirty="0"/>
              <a:t>, bir video paylaşım sitesidir. </a:t>
            </a:r>
            <a:r>
              <a:rPr lang="tr-TR" dirty="0" err="1"/>
              <a:t>Youtube</a:t>
            </a:r>
            <a:r>
              <a:rPr lang="tr-TR" dirty="0"/>
              <a:t> ile yaptıkları ortaklık sonucunda CBS, BBC, VEVO, </a:t>
            </a:r>
            <a:r>
              <a:rPr lang="tr-TR" dirty="0" err="1"/>
              <a:t>Hulu</a:t>
            </a:r>
            <a:r>
              <a:rPr lang="tr-TR" dirty="0"/>
              <a:t> vb. birçok kuruluş site üzerinden bazı içerikleri paylaşıyor olsa da, </a:t>
            </a:r>
            <a:r>
              <a:rPr lang="tr-TR" dirty="0" err="1"/>
              <a:t>YouTube’daki</a:t>
            </a:r>
            <a:r>
              <a:rPr lang="tr-TR" dirty="0"/>
              <a:t> içeriklerin çoğu bireyler tarafından yüklenmektedir.</a:t>
            </a:r>
          </a:p>
          <a:p>
            <a:pPr algn="just"/>
            <a:r>
              <a:rPr lang="tr-TR" dirty="0"/>
              <a:t> Kayıtlı olmayan üyeler de videoları izleyebilmektedir. </a:t>
            </a:r>
          </a:p>
          <a:p>
            <a:pPr algn="just"/>
            <a:r>
              <a:rPr lang="tr-TR" dirty="0"/>
              <a:t>Kayıtlı üyeler ise istedikleri sayıda videoyu siteye yükleyebilmektedir.</a:t>
            </a:r>
          </a:p>
          <a:p>
            <a:pPr algn="just"/>
            <a:r>
              <a:rPr lang="tr-TR" dirty="0"/>
              <a:t> Potansiyel olarak şiddet içerdiği düşünülen içerikler, en az 18 yaşında olan kayıtlı üyeler tarafından izlenebilmektedir.</a:t>
            </a:r>
          </a:p>
        </p:txBody>
      </p:sp>
      <p:pic>
        <p:nvPicPr>
          <p:cNvPr id="15362" name="Picture 2"/>
          <p:cNvPicPr>
            <a:picLocks noChangeAspect="1" noChangeArrowheads="1"/>
          </p:cNvPicPr>
          <p:nvPr/>
        </p:nvPicPr>
        <p:blipFill>
          <a:blip r:embed="rId2" cstate="print"/>
          <a:srcRect/>
          <a:stretch>
            <a:fillRect/>
          </a:stretch>
        </p:blipFill>
        <p:spPr bwMode="auto">
          <a:xfrm>
            <a:off x="7452320" y="227632"/>
            <a:ext cx="1440160" cy="135732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607975"/>
            <a:ext cx="6554867" cy="416768"/>
          </a:xfrm>
        </p:spPr>
        <p:txBody>
          <a:bodyPr>
            <a:normAutofit fontScale="90000"/>
          </a:bodyPr>
          <a:lstStyle/>
          <a:p>
            <a:r>
              <a:rPr lang="tr-TR" b="1" dirty="0">
                <a:solidFill>
                  <a:schemeClr val="bg1"/>
                </a:solidFill>
              </a:rPr>
              <a:t>İpuçları ve önemli konular</a:t>
            </a:r>
          </a:p>
        </p:txBody>
      </p:sp>
      <p:sp>
        <p:nvSpPr>
          <p:cNvPr id="3" name="2 İçerik Yer Tutucusu"/>
          <p:cNvSpPr>
            <a:spLocks noGrp="1"/>
          </p:cNvSpPr>
          <p:nvPr>
            <p:ph idx="1"/>
          </p:nvPr>
        </p:nvSpPr>
        <p:spPr>
          <a:xfrm>
            <a:off x="382723" y="1005879"/>
            <a:ext cx="8378553" cy="4538330"/>
          </a:xfrm>
        </p:spPr>
        <p:txBody>
          <a:bodyPr>
            <a:normAutofit/>
          </a:bodyPr>
          <a:lstStyle/>
          <a:p>
            <a:pPr algn="just"/>
            <a:r>
              <a:rPr lang="tr-TR" dirty="0"/>
              <a:t>Videoyu tanımlayan anahtar kelimeler eklenmelidir. </a:t>
            </a:r>
          </a:p>
          <a:p>
            <a:pPr algn="just"/>
            <a:r>
              <a:rPr lang="tr-TR" dirty="0"/>
              <a:t>Anahtar kelimeler videonun başlığında da yer almalıdır. </a:t>
            </a:r>
          </a:p>
          <a:p>
            <a:pPr algn="just"/>
            <a:r>
              <a:rPr lang="tr-TR" dirty="0"/>
              <a:t>Diğer İnternet sayfalarına veya sosyal medya araçlarına videonuzun linklerini ekleyin.</a:t>
            </a:r>
          </a:p>
          <a:p>
            <a:pPr algn="just"/>
            <a:r>
              <a:rPr lang="tr-TR" dirty="0"/>
              <a:t>İnsanlardan </a:t>
            </a:r>
            <a:r>
              <a:rPr lang="tr-TR" dirty="0" err="1"/>
              <a:t>YouTube</a:t>
            </a:r>
            <a:r>
              <a:rPr lang="tr-TR" dirty="0"/>
              <a:t> kanalınıza katılmasını isteyin. Böylelikle takipçileriniz yeni videolarınız kolaylıkla takip edebilirler. </a:t>
            </a:r>
          </a:p>
          <a:p>
            <a:pPr algn="just"/>
            <a:r>
              <a:rPr lang="tr-TR" dirty="0"/>
              <a:t>Videoları </a:t>
            </a:r>
            <a:r>
              <a:rPr lang="tr-TR" dirty="0" err="1"/>
              <a:t>YouTube’a</a:t>
            </a:r>
            <a:r>
              <a:rPr lang="tr-TR" dirty="0"/>
              <a:t> yüklemek için otomatik programlar kullanmayın çünkü bu programlar videonuzu düzenleyemez. </a:t>
            </a:r>
          </a:p>
          <a:p>
            <a:pPr algn="just"/>
            <a:r>
              <a:rPr lang="tr-TR" dirty="0"/>
              <a:t>Videonun tanımına internet sitenizi eklemeyi unutmayın.</a:t>
            </a:r>
          </a:p>
          <a:p>
            <a:pPr algn="just"/>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1700808"/>
            <a:ext cx="6554867" cy="504056"/>
          </a:xfrm>
        </p:spPr>
        <p:txBody>
          <a:bodyPr>
            <a:normAutofit fontScale="90000"/>
          </a:bodyPr>
          <a:lstStyle/>
          <a:p>
            <a:br>
              <a:rPr lang="tr-TR" b="1" dirty="0"/>
            </a:br>
            <a:br>
              <a:rPr lang="tr-TR" b="1" dirty="0"/>
            </a:br>
            <a:r>
              <a:rPr lang="tr-TR" sz="3600" b="1" dirty="0">
                <a:solidFill>
                  <a:schemeClr val="bg1"/>
                </a:solidFill>
              </a:rPr>
              <a:t>Medya</a:t>
            </a:r>
            <a:br>
              <a:rPr lang="tr-TR" sz="7300" b="1" dirty="0"/>
            </a:br>
            <a:endParaRPr lang="tr-TR" sz="7300" b="1" dirty="0"/>
          </a:p>
        </p:txBody>
      </p:sp>
      <p:sp>
        <p:nvSpPr>
          <p:cNvPr id="3" name="2 İçerik Yer Tutucusu"/>
          <p:cNvSpPr>
            <a:spLocks noGrp="1"/>
          </p:cNvSpPr>
          <p:nvPr>
            <p:ph idx="1"/>
          </p:nvPr>
        </p:nvSpPr>
        <p:spPr>
          <a:xfrm>
            <a:off x="533400" y="533400"/>
            <a:ext cx="8503096" cy="5343872"/>
          </a:xfrm>
        </p:spPr>
        <p:txBody>
          <a:bodyPr/>
          <a:lstStyle/>
          <a:p>
            <a:pPr marL="0" indent="0" algn="just">
              <a:buNone/>
            </a:pPr>
            <a:r>
              <a:rPr lang="tr-TR" dirty="0"/>
              <a:t>	Kamuoyunun ilgisini çekmek istiyorsanız bilmeniz gereken iki önemli nokta vardır: 1. İnsanlar, medyayı, temel bilgi kaynaklarından biri olarak kullanmaktadır. 2. Medya, insanların duruşunu ve görüşlerini etkilemektedir. Medya, haber ve diğer içerikleri iletmektedir ve buna göre, şu gruplara ayrılabilir: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071570"/>
          </a:xfrm>
        </p:spPr>
        <p:txBody>
          <a:bodyPr>
            <a:normAutofit fontScale="90000"/>
          </a:bodyPr>
          <a:lstStyle/>
          <a:p>
            <a:pPr algn="ctr"/>
            <a:br>
              <a:rPr lang="tr-TR" sz="1600" b="1" dirty="0"/>
            </a:br>
            <a:br>
              <a:rPr lang="tr-TR" sz="1600" b="1" dirty="0"/>
            </a:br>
            <a:br>
              <a:rPr lang="tr-TR" sz="1600" b="1" dirty="0"/>
            </a:br>
            <a:br>
              <a:rPr lang="tr-TR" sz="1600" b="1" dirty="0"/>
            </a:br>
            <a:br>
              <a:rPr lang="tr-TR" sz="1600" b="1" dirty="0"/>
            </a:br>
            <a:br>
              <a:rPr lang="tr-TR" sz="1600" b="1" dirty="0"/>
            </a:br>
            <a:r>
              <a:rPr lang="tr-TR" sz="3600" b="1" dirty="0">
                <a:solidFill>
                  <a:schemeClr val="bg1"/>
                </a:solidFill>
              </a:rPr>
              <a:t>Örneğin: </a:t>
            </a:r>
            <a:br>
              <a:rPr lang="tr-TR" sz="3600" b="1" dirty="0">
                <a:solidFill>
                  <a:schemeClr val="bg1"/>
                </a:solidFill>
              </a:rPr>
            </a:br>
            <a:br>
              <a:rPr lang="tr-TR" sz="1600" b="1" dirty="0"/>
            </a:br>
            <a:br>
              <a:rPr lang="tr-TR" b="1" dirty="0"/>
            </a:br>
            <a:endParaRPr lang="tr-TR" b="1" dirty="0"/>
          </a:p>
        </p:txBody>
      </p:sp>
      <p:sp>
        <p:nvSpPr>
          <p:cNvPr id="3" name="2 İçerik Yer Tutucusu"/>
          <p:cNvSpPr>
            <a:spLocks noGrp="1"/>
          </p:cNvSpPr>
          <p:nvPr>
            <p:ph idx="1"/>
          </p:nvPr>
        </p:nvSpPr>
        <p:spPr>
          <a:xfrm>
            <a:off x="214282" y="159283"/>
            <a:ext cx="8472518" cy="4911741"/>
          </a:xfrm>
        </p:spPr>
        <p:txBody>
          <a:bodyPr>
            <a:normAutofit/>
          </a:bodyPr>
          <a:lstStyle/>
          <a:p>
            <a:pPr algn="just">
              <a:buNone/>
            </a:pPr>
            <a:r>
              <a:rPr lang="tr-TR" dirty="0"/>
              <a:t> </a:t>
            </a:r>
          </a:p>
          <a:p>
            <a:pPr algn="just">
              <a:buNone/>
            </a:pPr>
            <a:r>
              <a:rPr lang="tr-TR" dirty="0"/>
              <a:t>		İletişim stratejisi, iletişimin şu konularda ne kadar yararlı olduğunu gösterir</a:t>
            </a:r>
          </a:p>
          <a:p>
            <a:pPr algn="just">
              <a:buNone/>
            </a:pPr>
            <a:r>
              <a:rPr lang="tr-TR" dirty="0"/>
              <a:t>• Kuruluşun genel hedeflerine ulaşılmasında yardımcı olma,</a:t>
            </a:r>
          </a:p>
          <a:p>
            <a:pPr algn="just">
              <a:buNone/>
            </a:pPr>
            <a:r>
              <a:rPr lang="tr-TR" dirty="0"/>
              <a:t>• Paydaşlarla etkili iletişim kurma, </a:t>
            </a:r>
          </a:p>
          <a:p>
            <a:pPr algn="just">
              <a:buNone/>
            </a:pPr>
            <a:r>
              <a:rPr lang="tr-TR" dirty="0"/>
              <a:t>• Çalışmalarımızın başarısını gösterme, </a:t>
            </a:r>
          </a:p>
          <a:p>
            <a:pPr algn="just">
              <a:buNone/>
            </a:pPr>
            <a:r>
              <a:rPr lang="tr-TR" dirty="0"/>
              <a:t>• İnsanların, ne yaptığımızı anlamalarını sağlama, </a:t>
            </a:r>
          </a:p>
          <a:p>
            <a:pPr algn="just">
              <a:buNone/>
            </a:pPr>
            <a:r>
              <a:rPr lang="tr-TR" dirty="0"/>
              <a:t>• Gerekli olması halinde davranış ve algıları değiştirme.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5720" y="1142984"/>
            <a:ext cx="8429684" cy="2862322"/>
          </a:xfrm>
          <a:prstGeom prst="rect">
            <a:avLst/>
          </a:prstGeom>
        </p:spPr>
        <p:txBody>
          <a:bodyPr wrap="square">
            <a:spAutoFit/>
          </a:bodyPr>
          <a:lstStyle/>
          <a:p>
            <a:pPr marL="342900" indent="-342900" algn="just">
              <a:buAutoNum type="alphaLcPeriod"/>
            </a:pPr>
            <a:r>
              <a:rPr lang="tr-TR" sz="2000" dirty="0">
                <a:solidFill>
                  <a:schemeClr val="bg1"/>
                </a:solidFill>
              </a:rPr>
              <a:t>Haber yayın organları – TV, radyo, haftalık yayınlar, talk </a:t>
            </a:r>
            <a:r>
              <a:rPr lang="tr-TR" sz="2000" dirty="0" err="1">
                <a:solidFill>
                  <a:schemeClr val="bg1"/>
                </a:solidFill>
              </a:rPr>
              <a:t>show</a:t>
            </a:r>
            <a:r>
              <a:rPr lang="tr-TR" sz="2000" dirty="0">
                <a:solidFill>
                  <a:schemeClr val="bg1"/>
                </a:solidFill>
              </a:rPr>
              <a:t> şeklindeki politik içerikli programlar ve ticaret dergileri b. Diğer içerikleri, film, talk </a:t>
            </a:r>
            <a:r>
              <a:rPr lang="tr-TR" sz="2000" dirty="0" err="1">
                <a:solidFill>
                  <a:schemeClr val="bg1"/>
                </a:solidFill>
              </a:rPr>
              <a:t>show</a:t>
            </a:r>
            <a:r>
              <a:rPr lang="tr-TR" sz="2000" dirty="0">
                <a:solidFill>
                  <a:schemeClr val="bg1"/>
                </a:solidFill>
              </a:rPr>
              <a:t> programları, pembe diziler ve magazin şeklinde (eğlence) yayınlayan medya İlk grup, çeşitli kitleleri bilgilendirmekte ve ayrıca algıları etkilemektedir. Bu da basmakalıplar oluşmasına veya basmakalıpların etkin hale gelmesine neden olabilmektedir. Ancak, yeni teknoloji çağında yaşadığımızı düşünürsek, medya bir başka şekilde daha gruplandırılabilir: a. Geleneksel medya (TV, radyo ve gazeteler)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B4C5BEF-860A-4078-AEC2-8D2B61274E10}"/>
              </a:ext>
            </a:extLst>
          </p:cNvPr>
          <p:cNvSpPr txBox="1"/>
          <p:nvPr/>
        </p:nvSpPr>
        <p:spPr>
          <a:xfrm>
            <a:off x="611561" y="335846"/>
            <a:ext cx="8064896" cy="3139321"/>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lang="tr-TR" dirty="0">
                <a:solidFill>
                  <a:prstClr val="black"/>
                </a:solidFill>
                <a:latin typeface="Century Gothic" panose="020B0502020202020204"/>
              </a:rPr>
              <a:t>b-</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Yeni medya veya sosyal medya (</a:t>
            </a:r>
            <a:r>
              <a:rPr kumimoji="0" lang="tr-T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bloglar</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sosyal ağlar, online haber </a:t>
            </a:r>
            <a:r>
              <a:rPr kumimoji="0" lang="tr-T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portalları</a:t>
            </a: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 internet siteleri). Medyayı nasıl kullanmalısınız? Her şeyden önce, kitlenizi oluşturan insanların haber yayınlarını takip edip etmedikleri ve ediyorlarsa ne ölçüde takip ettiklerini öğrenmek için hızlı bir araştırma yapmalısınız. Daha yaşlı insanlar ve şehirlerde yaşayan insanların, haber bültenlerini daha sık takip etmesi; genç kuşakların ise sosyal medya gibi diğer içeriklere daha fazla ilgi göstermesi yaygın bir durumdur. Hedef gruplarınızın ne tür içerik ve bilgi istediklerini bilmenin yanı sıra kitlenin bilgiye ulaşmak için hangi kanallara başvurduklarını ve göndermek istediğiniz mesaj göz önünde bulundurulduğunda hangi kanalların daha uygun olduğunu bilmek de önemlidir.</a:t>
            </a:r>
          </a:p>
        </p:txBody>
      </p:sp>
    </p:spTree>
    <p:extLst>
      <p:ext uri="{BB962C8B-B14F-4D97-AF65-F5344CB8AC3E}">
        <p14:creationId xmlns:p14="http://schemas.microsoft.com/office/powerpoint/2010/main" val="235639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533400" y="7127696"/>
            <a:ext cx="6554867" cy="45719"/>
          </a:xfrm>
        </p:spPr>
        <p:txBody>
          <a:bodyPr>
            <a:normAutofit fontScale="90000"/>
          </a:bodyPr>
          <a:lstStyle/>
          <a:p>
            <a:endParaRPr lang="tr-TR" dirty="0"/>
          </a:p>
        </p:txBody>
      </p:sp>
      <p:sp>
        <p:nvSpPr>
          <p:cNvPr id="3" name="2 İçerik Yer Tutucusu"/>
          <p:cNvSpPr>
            <a:spLocks noGrp="1"/>
          </p:cNvSpPr>
          <p:nvPr>
            <p:ph idx="1"/>
          </p:nvPr>
        </p:nvSpPr>
        <p:spPr>
          <a:xfrm>
            <a:off x="572480" y="-243408"/>
            <a:ext cx="7999040" cy="5559896"/>
          </a:xfrm>
        </p:spPr>
        <p:txBody>
          <a:bodyPr>
            <a:normAutofit/>
          </a:bodyPr>
          <a:lstStyle/>
          <a:p>
            <a:pPr marL="0" indent="0" algn="just">
              <a:buNone/>
            </a:pPr>
            <a:r>
              <a:rPr lang="tr-TR" dirty="0"/>
              <a:t>TV, haber yayın organları içinde en baskın medya organıdır. Birçok insan bilgiye TV aracılığıyla ulaşmaktadır. Düzenli gazete alanlar, genellikle 45 yaş ve üzeri kişilerden oluşup emekliler, kentlerde yaşayan insanlar, uzmanlar ve girişimciler bu grup için verilebilecek birkaç örnektir. Yurttan ve dünyadan haberler, gazetelerin en çok okunan bölümleri olup bu bölümleri, eğlence bölümü takip etmektedir. Radyo her ne kadar popülaritesini kaybetmiş olsa da hala bir dinleyici kitlesi mevcuttur; bu kişiler, radyoyu sadece müzik dinlemek için değil, dinleyicilerle doğrudan iletişime olanak tanıyan radyo programları için de dinlemektedir.</a:t>
            </a:r>
          </a:p>
          <a:p>
            <a:pPr algn="just"/>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800708"/>
            <a:ext cx="6554867" cy="792088"/>
          </a:xfrm>
        </p:spPr>
        <p:txBody>
          <a:bodyPr>
            <a:normAutofit fontScale="90000"/>
          </a:bodyPr>
          <a:lstStyle/>
          <a:p>
            <a:br>
              <a:rPr lang="tr-TR" b="1" dirty="0">
                <a:solidFill>
                  <a:schemeClr val="bg1"/>
                </a:solidFill>
              </a:rPr>
            </a:br>
            <a:r>
              <a:rPr lang="tr-TR" b="1" dirty="0" err="1">
                <a:solidFill>
                  <a:schemeClr val="bg1"/>
                </a:solidFill>
              </a:rPr>
              <a:t>Multimedya</a:t>
            </a:r>
            <a:r>
              <a:rPr lang="tr-TR" b="1" dirty="0">
                <a:solidFill>
                  <a:schemeClr val="bg1"/>
                </a:solidFill>
              </a:rPr>
              <a:t> nedir? </a:t>
            </a:r>
            <a:br>
              <a:rPr lang="tr-TR" b="1" dirty="0">
                <a:solidFill>
                  <a:schemeClr val="bg1"/>
                </a:solidFill>
              </a:rPr>
            </a:br>
            <a:endParaRPr lang="tr-TR" b="1" dirty="0">
              <a:solidFill>
                <a:schemeClr val="bg1"/>
              </a:solidFill>
            </a:endParaRPr>
          </a:p>
        </p:txBody>
      </p:sp>
      <p:sp>
        <p:nvSpPr>
          <p:cNvPr id="3" name="2 İçerik Yer Tutucusu"/>
          <p:cNvSpPr>
            <a:spLocks noGrp="1"/>
          </p:cNvSpPr>
          <p:nvPr>
            <p:ph idx="1"/>
          </p:nvPr>
        </p:nvSpPr>
        <p:spPr>
          <a:xfrm>
            <a:off x="533400" y="800708"/>
            <a:ext cx="8077200" cy="5400600"/>
          </a:xfrm>
        </p:spPr>
        <p:txBody>
          <a:bodyPr>
            <a:normAutofit/>
          </a:bodyPr>
          <a:lstStyle/>
          <a:p>
            <a:pPr marL="0" indent="0" algn="just">
              <a:buNone/>
            </a:pPr>
            <a:r>
              <a:rPr lang="tr-TR" dirty="0"/>
              <a:t>	Multimedya, metin, grafik, işitsel öğe, animasyon ve video içerebilir. </a:t>
            </a:r>
            <a:r>
              <a:rPr lang="tr-TR" dirty="0" err="1"/>
              <a:t>Multimedya</a:t>
            </a:r>
            <a:r>
              <a:rPr lang="tr-TR" dirty="0"/>
              <a:t>, </a:t>
            </a:r>
            <a:r>
              <a:rPr lang="tr-TR" dirty="0" err="1"/>
              <a:t>podcast</a:t>
            </a:r>
            <a:r>
              <a:rPr lang="tr-TR" dirty="0"/>
              <a:t>, </a:t>
            </a:r>
            <a:r>
              <a:rPr lang="tr-TR" dirty="0" err="1"/>
              <a:t>internetinar</a:t>
            </a:r>
            <a:r>
              <a:rPr lang="tr-TR" dirty="0"/>
              <a:t> (internet üzerinden seminer), internet üzerinden yayın ve internet üzerinden canlı sohbetler gibi tekniklerin kullanımına olanak verir. </a:t>
            </a:r>
            <a:r>
              <a:rPr lang="tr-TR" dirty="0" err="1"/>
              <a:t>Multimedya</a:t>
            </a:r>
            <a:r>
              <a:rPr lang="tr-TR" dirty="0"/>
              <a:t>, aslında bilgiyi farklı bir şekilde sunmakta ve geleneksel iletişiminizi daha etkili kılmaktadır. Tüm yeni iletişim yollarında olduğu gibi, </a:t>
            </a:r>
            <a:r>
              <a:rPr lang="tr-TR" dirty="0" err="1"/>
              <a:t>multimedyayı</a:t>
            </a:r>
            <a:r>
              <a:rPr lang="tr-TR" dirty="0"/>
              <a:t> kullanmak için gerekli olan becerileri kazanmak ve ilgili teknolojiyi anlamak zaman alabilir ancak öğrenme süreci son derece keyifli de olabilir. Öğrenme sürecine, küçük adımlar atarak başlayabilirsiniz.</a:t>
            </a:r>
          </a:p>
          <a:p>
            <a:pPr algn="just"/>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416" y="620688"/>
            <a:ext cx="8071048" cy="864096"/>
          </a:xfrm>
        </p:spPr>
        <p:txBody>
          <a:bodyPr>
            <a:normAutofit fontScale="90000"/>
          </a:bodyPr>
          <a:lstStyle/>
          <a:p>
            <a:r>
              <a:rPr lang="tr-TR" b="1" dirty="0">
                <a:solidFill>
                  <a:schemeClr val="bg1"/>
                </a:solidFill>
              </a:rPr>
              <a:t>Kampanya yürütme – ‘sesler’ kullanma</a:t>
            </a:r>
          </a:p>
        </p:txBody>
      </p:sp>
      <p:sp>
        <p:nvSpPr>
          <p:cNvPr id="3" name="2 İçerik Yer Tutucusu"/>
          <p:cNvSpPr>
            <a:spLocks noGrp="1"/>
          </p:cNvSpPr>
          <p:nvPr>
            <p:ph idx="1"/>
          </p:nvPr>
        </p:nvSpPr>
        <p:spPr>
          <a:xfrm>
            <a:off x="467544" y="1772816"/>
            <a:ext cx="8136904" cy="4248472"/>
          </a:xfrm>
        </p:spPr>
        <p:txBody>
          <a:bodyPr>
            <a:normAutofit fontScale="92500" lnSpcReduction="10000"/>
          </a:bodyPr>
          <a:lstStyle/>
          <a:p>
            <a:pPr algn="just"/>
            <a:r>
              <a:rPr lang="tr-TR" dirty="0"/>
              <a:t>Giderek daha fazla sayıda kuruluş, internet sitelerinde multimedya bölümüne yer vererek, buralara kampanya ve projelerinden video ve fotoğraflar yüklemekte ve destekçilerinden de video ve fotoğraf yüklemelerini istemektedir. </a:t>
            </a:r>
          </a:p>
          <a:p>
            <a:pPr algn="just"/>
            <a:r>
              <a:rPr lang="tr-TR" dirty="0"/>
              <a:t>Kuruluşunuz veya kampanyanız için bir </a:t>
            </a:r>
            <a:r>
              <a:rPr lang="tr-TR" dirty="0" err="1"/>
              <a:t>Flickr</a:t>
            </a:r>
            <a:r>
              <a:rPr lang="tr-TR" dirty="0"/>
              <a:t> veya </a:t>
            </a:r>
            <a:r>
              <a:rPr lang="tr-TR" dirty="0" err="1"/>
              <a:t>YouTube</a:t>
            </a:r>
            <a:r>
              <a:rPr lang="tr-TR" dirty="0"/>
              <a:t> hesabı oluşturmak ve bunları, kendi internet sitenizde ve diğer sosyal medya araçlarında duyurmak kolay ve ücretsizdir. </a:t>
            </a:r>
          </a:p>
          <a:p>
            <a:pPr algn="just"/>
            <a:r>
              <a:rPr lang="tr-TR" dirty="0"/>
              <a:t>Bu araçları, kampanyanızın nasıl gittiğini ve kimlerin kampanyanıza katıldığını gösteren fotoğraflar ve videoları paylaşmak için kullanın. Bu, heyecan yaratabilir. Videolarda kimlerin konuştuğuna dikkat edin; ‘kampanyayı tanıtan ses’ önemlidir. </a:t>
            </a:r>
          </a:p>
          <a:p>
            <a:pPr algn="just"/>
            <a:r>
              <a:rPr lang="tr-TR" dirty="0"/>
              <a:t>Kampanyanın yardımcı olacağı insanların ve varsa, ünlü veya önemli destekçilerin seslerine yer verin.</a:t>
            </a:r>
          </a:p>
          <a:p>
            <a:pPr algn="just"/>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692696"/>
            <a:ext cx="6554867" cy="864096"/>
          </a:xfrm>
        </p:spPr>
        <p:txBody>
          <a:bodyPr>
            <a:normAutofit fontScale="90000"/>
          </a:bodyPr>
          <a:lstStyle/>
          <a:p>
            <a:pPr algn="ctr"/>
            <a:r>
              <a:rPr lang="tr-TR" b="1" dirty="0">
                <a:solidFill>
                  <a:schemeClr val="bg1"/>
                </a:solidFill>
              </a:rPr>
              <a:t>Radyo röportajları ile ilgili önemli ipuçları</a:t>
            </a:r>
          </a:p>
        </p:txBody>
      </p:sp>
      <p:sp>
        <p:nvSpPr>
          <p:cNvPr id="3" name="2 İçerik Yer Tutucusu"/>
          <p:cNvSpPr>
            <a:spLocks noGrp="1"/>
          </p:cNvSpPr>
          <p:nvPr>
            <p:ph idx="1"/>
          </p:nvPr>
        </p:nvSpPr>
        <p:spPr>
          <a:xfrm>
            <a:off x="533400" y="1628800"/>
            <a:ext cx="8071048" cy="4824536"/>
          </a:xfrm>
        </p:spPr>
        <p:txBody>
          <a:bodyPr>
            <a:normAutofit/>
          </a:bodyPr>
          <a:lstStyle/>
          <a:p>
            <a:pPr algn="just"/>
            <a:r>
              <a:rPr lang="tr-TR" dirty="0"/>
              <a:t>Röportajı yapan kişiyle göz teması kurun. Göz teması, size, röportajın nasıl gittiğine dair birçok ipucu verecektir; mesela konuşmanız sıkıcı mı ya da röportaj bitmek üzere mi gibi. Göz teması, gerçek bir insanla sohbet ediyormuşçasına konuşma imkanı da verir. • Dil sürçmesinden korkmayın. Bu, gerçek bir insan konuşuyormuş izlenimi verir ve aslında çok az dinleyici dil sürçmelerini fark eder. • Röportaja giderken notlarınızı yanınıza almayın. Notlar, hışır hışır ses çıkarır ve çoğu zaman, resmi bir üslup kullanıyormuşsunuz izlenimi vermenize neden olur. Radyo röportajları Tüm diğer geleneksel medya araçları gibi, radyo da dijital devrimi kucaklamaktadır ve dinleme alışkanlıkları değişmektedir. </a:t>
            </a:r>
          </a:p>
          <a:p>
            <a:pPr algn="just"/>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2540" y="476672"/>
            <a:ext cx="6918920" cy="648072"/>
          </a:xfrm>
        </p:spPr>
        <p:txBody>
          <a:bodyPr>
            <a:normAutofit fontScale="90000"/>
          </a:bodyPr>
          <a:lstStyle/>
          <a:p>
            <a:pPr algn="ctr"/>
            <a:r>
              <a:rPr kumimoji="0" lang="tr-TR" sz="29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Radyo röportajları ile ilgili önemli ipuçları</a:t>
            </a:r>
            <a:endParaRPr lang="tr-TR" b="1" dirty="0"/>
          </a:p>
        </p:txBody>
      </p:sp>
      <p:sp>
        <p:nvSpPr>
          <p:cNvPr id="3" name="2 İçerik Yer Tutucusu"/>
          <p:cNvSpPr>
            <a:spLocks noGrp="1"/>
          </p:cNvSpPr>
          <p:nvPr>
            <p:ph idx="1"/>
          </p:nvPr>
        </p:nvSpPr>
        <p:spPr>
          <a:xfrm>
            <a:off x="533400" y="1340768"/>
            <a:ext cx="7999040" cy="4752528"/>
          </a:xfrm>
        </p:spPr>
        <p:txBody>
          <a:bodyPr>
            <a:normAutofit lnSpcReduction="10000"/>
          </a:bodyPr>
          <a:lstStyle/>
          <a:p>
            <a:pPr algn="just"/>
            <a:r>
              <a:rPr lang="tr-TR" dirty="0"/>
              <a:t>Bu değişim, hedef kitlelere farklı yollardan ulaşma ve yeni destekçi veya insanları, hizmetlerinizi kullanmaya davet etme fırsatı sunmaktadır. Kâr amacı gütmeyen kuruluşlar, radyoda profillerini geliştirmek için röportajlar vermektir.</a:t>
            </a:r>
          </a:p>
          <a:p>
            <a:pPr algn="just"/>
            <a:r>
              <a:rPr lang="tr-TR" dirty="0"/>
              <a:t> Radyoda konuşma fikri, birçok insanın heyecanlanmasına neden olmaktadır çünkü kendilerine cevaplayamayacakları sorular sorulmasından ya da söylemek istedikleri şeyi söyleme şanslarının olmayacağından korkmaktadırlar. Bu korkular genelde yersizdir. </a:t>
            </a:r>
          </a:p>
          <a:p>
            <a:pPr algn="just"/>
            <a:r>
              <a:rPr lang="tr-TR" dirty="0"/>
              <a:t>Önceden hazırlık yaparak ve ne söylemek istediğiniz hakkında düşünerek işin en zor kısmını zaten atlatmış olacaksınız. Bu bölümde, radyo röportajlarından en iyi nasıl faydalanabileceğiniz, mesajlarınızı nasıl aktarabileceğiniz ve nelerden kaçınmanızın uygun olacağı ile ilgili ipuçları verilmektedir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4566" y="260648"/>
            <a:ext cx="6554867" cy="1080120"/>
          </a:xfrm>
        </p:spPr>
        <p:txBody>
          <a:bodyPr>
            <a:normAutofit/>
          </a:bodyPr>
          <a:lstStyle/>
          <a:p>
            <a:pPr algn="ctr"/>
            <a:r>
              <a:rPr kumimoji="0" lang="tr-TR" sz="32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Radyo röportajları ile ilgili önemli ipuçları</a:t>
            </a:r>
            <a:endParaRPr lang="tr-TR" b="1" dirty="0"/>
          </a:p>
        </p:txBody>
      </p:sp>
      <p:sp>
        <p:nvSpPr>
          <p:cNvPr id="3" name="2 İçerik Yer Tutucusu"/>
          <p:cNvSpPr>
            <a:spLocks noGrp="1"/>
          </p:cNvSpPr>
          <p:nvPr>
            <p:ph idx="1"/>
          </p:nvPr>
        </p:nvSpPr>
        <p:spPr>
          <a:xfrm>
            <a:off x="533400" y="1340768"/>
            <a:ext cx="7927032" cy="4968552"/>
          </a:xfrm>
        </p:spPr>
        <p:txBody>
          <a:bodyPr>
            <a:normAutofit/>
          </a:bodyPr>
          <a:lstStyle/>
          <a:p>
            <a:pPr algn="just"/>
            <a:r>
              <a:rPr lang="tr-TR" dirty="0"/>
              <a:t>İnternet’i takip etme Sosyal medya ağları Sosyal medyada kuruluşunuz hakkında neler söylendiğini yakından takip etmek iyi bir başlangıçtır. </a:t>
            </a:r>
          </a:p>
          <a:p>
            <a:pPr algn="just"/>
            <a:r>
              <a:rPr lang="tr-TR" dirty="0"/>
              <a:t>Sosyal ağ sitelerinin sayısı giderek artmaktadır. Bu sitelerin tamamını takip etmek vakit alan bir uğraş olabilir. Ancak, şu sosyal medya ağlarını her gün taramak mutlaka yardımcı olacaktır: • </a:t>
            </a:r>
            <a:r>
              <a:rPr lang="tr-TR" dirty="0" err="1"/>
              <a:t>Twitter</a:t>
            </a:r>
            <a:r>
              <a:rPr lang="tr-TR" dirty="0"/>
              <a:t>: </a:t>
            </a:r>
          </a:p>
          <a:p>
            <a:pPr algn="just"/>
            <a:r>
              <a:rPr lang="tr-TR" dirty="0"/>
              <a:t>Mesaj akışlarına ve kuruluşunuz açısından ilgili olan listelere bakın. Kuruluşunuz hakkında neler söylendiğini öğrenmek için kuruluşunuzun adının geçtiği haber ve mesajları takip edin. • Facebook: </a:t>
            </a:r>
          </a:p>
          <a:p>
            <a:pPr algn="just"/>
            <a:r>
              <a:rPr lang="tr-TR" dirty="0"/>
              <a:t>Kuruluşunuzun adının geçtiği iletileri araştırın ve yürüttüğünüz bir kampanyaya karşı kurulmuş olabilecek gruplara karşı gözünüzü dört açın.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764704"/>
            <a:ext cx="6554867" cy="720080"/>
          </a:xfrm>
        </p:spPr>
        <p:txBody>
          <a:bodyPr>
            <a:normAutofit fontScale="90000"/>
          </a:bodyPr>
          <a:lstStyle/>
          <a:p>
            <a:pPr algn="ctr"/>
            <a:r>
              <a:rPr lang="tr-TR" b="1" dirty="0">
                <a:solidFill>
                  <a:schemeClr val="bg1"/>
                </a:solidFill>
              </a:rPr>
              <a:t>Ücretsiz Online Veri Depolama Araçları</a:t>
            </a:r>
            <a:br>
              <a:rPr lang="tr-TR" b="1" dirty="0"/>
            </a:br>
            <a:endParaRPr lang="tr-TR" b="1" dirty="0"/>
          </a:p>
        </p:txBody>
      </p:sp>
      <p:sp>
        <p:nvSpPr>
          <p:cNvPr id="3" name="2 İçerik Yer Tutucusu"/>
          <p:cNvSpPr>
            <a:spLocks noGrp="1"/>
          </p:cNvSpPr>
          <p:nvPr>
            <p:ph idx="1"/>
          </p:nvPr>
        </p:nvSpPr>
        <p:spPr>
          <a:xfrm>
            <a:off x="533400" y="1052736"/>
            <a:ext cx="8215064" cy="5256584"/>
          </a:xfrm>
        </p:spPr>
        <p:txBody>
          <a:bodyPr>
            <a:normAutofit/>
          </a:bodyPr>
          <a:lstStyle/>
          <a:p>
            <a:pPr algn="just"/>
            <a:r>
              <a:rPr lang="tr-TR" dirty="0" err="1"/>
              <a:t>Dropbox</a:t>
            </a:r>
            <a:r>
              <a:rPr lang="tr-TR" dirty="0"/>
              <a:t>, kayıtlı kullanıcıların, online olarak dosya depolamasını sağlayan ücretsiz bir hizmettir.</a:t>
            </a:r>
          </a:p>
          <a:p>
            <a:pPr algn="just"/>
            <a:r>
              <a:rPr lang="tr-TR" dirty="0"/>
              <a:t> İstenildiğinde, depolanan verilerin paylaşılmasına olanak sağlamaktadır. </a:t>
            </a:r>
          </a:p>
          <a:p>
            <a:pPr algn="just"/>
            <a:r>
              <a:rPr lang="tr-TR" dirty="0"/>
              <a:t>Başlangıçta 2 GB’lik boş alan kullanımınıza sunulur ve bu alan büyüklüğünü arttırmak için ücretli ve ücretsiz olarak faydalanabileceğiniz seçenekler mevcuttur. </a:t>
            </a:r>
          </a:p>
          <a:p>
            <a:pPr algn="just"/>
            <a:r>
              <a:rPr lang="tr-TR" dirty="0"/>
              <a:t>Google Drive, Google Hesapları ile bağlantılıdır ve ücretsiz olarak edinilebilir. </a:t>
            </a:r>
          </a:p>
          <a:p>
            <a:pPr algn="just"/>
            <a:r>
              <a:rPr lang="tr-TR" dirty="0"/>
              <a:t>Google Drive, her kullanıcıya online olarak veri depolayabilmesi için 5 GB’lik boş alan sağlamaktadır.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B8CDBF-10DF-4DF3-9577-A2064A3B187C}"/>
              </a:ext>
            </a:extLst>
          </p:cNvPr>
          <p:cNvSpPr>
            <a:spLocks noGrp="1"/>
          </p:cNvSpPr>
          <p:nvPr>
            <p:ph type="title"/>
          </p:nvPr>
        </p:nvSpPr>
        <p:spPr>
          <a:xfrm>
            <a:off x="1043608" y="764704"/>
            <a:ext cx="6554867" cy="1008112"/>
          </a:xfrm>
        </p:spPr>
        <p:txBody>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Online Veri Depolama Araçları</a:t>
            </a:r>
            <a:endParaRPr lang="tr-TR" b="1" dirty="0">
              <a:solidFill>
                <a:schemeClr val="bg1"/>
              </a:solidFill>
            </a:endParaRPr>
          </a:p>
        </p:txBody>
      </p:sp>
      <p:sp>
        <p:nvSpPr>
          <p:cNvPr id="3" name="İçerik Yer Tutucusu 2">
            <a:extLst>
              <a:ext uri="{FF2B5EF4-FFF2-40B4-BE49-F238E27FC236}">
                <a16:creationId xmlns:a16="http://schemas.microsoft.com/office/drawing/2014/main" id="{72AA76C3-061C-4ECF-9CD2-1BE8D9A4EF00}"/>
              </a:ext>
            </a:extLst>
          </p:cNvPr>
          <p:cNvSpPr>
            <a:spLocks noGrp="1"/>
          </p:cNvSpPr>
          <p:nvPr>
            <p:ph idx="1"/>
          </p:nvPr>
        </p:nvSpPr>
        <p:spPr>
          <a:xfrm>
            <a:off x="533400" y="1484784"/>
            <a:ext cx="7927032" cy="4968552"/>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Bilgi işlem için çeşitli uygulama seçenekleri de sunmaktadır.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Nasıl Kullanabilirim?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DropBox’a</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internet sitesi üzerinden kayıt olabilir ve ücretli veya ücretsiz uygulamasını tercih edebilirsiniz.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DropBox’u</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bilgisayarınıza yüklemeniz gerekse de hesabınıza istediğiniz her yerden erişebilirsiniz.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Google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Drive’ı</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kullanmak için bir Google hesabınızın olması gerekir. Google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Drive’da</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bilgi işlem için birçok Google uygulamasından faydalanabilirsiniz.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Google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Drive’ı</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bilgisayarınıza yüklemeniz gerekse de hesabınıza istediğiniz her yerden erişebilirsiniz.</a:t>
            </a:r>
          </a:p>
          <a:p>
            <a:pPr algn="just"/>
            <a:endParaRPr lang="tr-TR" dirty="0"/>
          </a:p>
        </p:txBody>
      </p:sp>
    </p:spTree>
    <p:extLst>
      <p:ext uri="{BB962C8B-B14F-4D97-AF65-F5344CB8AC3E}">
        <p14:creationId xmlns:p14="http://schemas.microsoft.com/office/powerpoint/2010/main" val="148745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179512" y="-16431"/>
            <a:ext cx="8388424" cy="5768975"/>
          </a:xfrm>
        </p:spPr>
        <p:txBody>
          <a:bodyPr>
            <a:normAutofit/>
          </a:bodyPr>
          <a:lstStyle/>
          <a:p>
            <a:pPr algn="just">
              <a:buNone/>
            </a:pPr>
            <a:r>
              <a:rPr lang="tr-TR" dirty="0"/>
              <a:t>	2. Mevcut durumunuz İletişim stratejisinin giriş kısmında, kuruluşunuzun ne yaptığı, temel işlevlerinin neler olduğu ve nerede faaliyet gösterdiği kısaca açıklanmalıdır. net adımlar belirlemenizi sağlayacaktır. Gerçekleşeceğini bildiğiniz spesifik projeler, etkinlikler veya çıkacak yayınlar olabilir. Planda, bunlara da dikkat çekilmelidir. 8. Başarının değerlendirilmesi </a:t>
            </a:r>
            <a:r>
              <a:rPr lang="tr-TR" dirty="0" err="1"/>
              <a:t>STK’lar</a:t>
            </a:r>
            <a:r>
              <a:rPr lang="tr-TR" dirty="0"/>
              <a:t> için Medya İlişkileri Rehberi 12 İletişim stratejinizin sonunda bir değerlendirme bölümü olmalıdır. Başarı nedir ve hedeflere ulaşıldığını nasıl anlayacaksınız?  Değerlendirme bölümünde, iletişiminizin çeşitli yönlerini değerlendirmek amacıyla başvuracağınız araçları belirtmelisiniz.</a:t>
            </a:r>
          </a:p>
          <a:p>
            <a:pPr algn="just"/>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268760"/>
            <a:ext cx="5406752" cy="504056"/>
          </a:xfrm>
        </p:spPr>
        <p:txBody>
          <a:bodyPr>
            <a:noAutofit/>
          </a:bodyPr>
          <a:lstStyle/>
          <a:p>
            <a:r>
              <a:rPr lang="tr-TR" b="1" dirty="0" err="1">
                <a:solidFill>
                  <a:schemeClr val="bg1"/>
                </a:solidFill>
              </a:rPr>
              <a:t>Dropbox</a:t>
            </a:r>
            <a:endParaRPr lang="tr-TR" b="1" dirty="0">
              <a:solidFill>
                <a:schemeClr val="bg1"/>
              </a:solidFill>
            </a:endParaRPr>
          </a:p>
        </p:txBody>
      </p:sp>
      <p:sp>
        <p:nvSpPr>
          <p:cNvPr id="3" name="2 İçerik Yer Tutucusu"/>
          <p:cNvSpPr>
            <a:spLocks noGrp="1"/>
          </p:cNvSpPr>
          <p:nvPr>
            <p:ph idx="1"/>
          </p:nvPr>
        </p:nvSpPr>
        <p:spPr>
          <a:xfrm>
            <a:off x="533400" y="1633512"/>
            <a:ext cx="8239919" cy="4675808"/>
          </a:xfrm>
        </p:spPr>
        <p:txBody>
          <a:bodyPr>
            <a:normAutofit/>
          </a:bodyPr>
          <a:lstStyle/>
          <a:p>
            <a:pPr algn="just"/>
            <a:r>
              <a:rPr lang="tr-TR" dirty="0"/>
              <a:t>• </a:t>
            </a:r>
            <a:r>
              <a:rPr lang="tr-TR" dirty="0" err="1"/>
              <a:t>Dropbox</a:t>
            </a:r>
            <a:r>
              <a:rPr lang="tr-TR" dirty="0"/>
              <a:t> online bir araç olduğu için, hesabınıza herhangi bir bilgisayardan veya mobil telefondan erişebilirsiniz. </a:t>
            </a:r>
          </a:p>
          <a:p>
            <a:pPr algn="just"/>
            <a:r>
              <a:rPr lang="tr-TR" dirty="0"/>
              <a:t> Sadece ilgili linki içeren bir e-posta göndererek, diğer insanlarla istediğiniz klasör veya dosyaları paylaşabilirsiniz. • </a:t>
            </a:r>
          </a:p>
          <a:p>
            <a:pPr algn="just"/>
            <a:r>
              <a:rPr lang="tr-TR" dirty="0" err="1"/>
              <a:t>Dropbox’u</a:t>
            </a:r>
            <a:r>
              <a:rPr lang="tr-TR" dirty="0"/>
              <a:t>, dokümanlarınızı online olarak yedeklemek için kullanabilirsiniz. </a:t>
            </a:r>
          </a:p>
          <a:p>
            <a:pPr algn="just"/>
            <a:r>
              <a:rPr lang="tr-TR" dirty="0"/>
              <a:t> </a:t>
            </a:r>
            <a:r>
              <a:rPr lang="tr-TR" dirty="0" err="1"/>
              <a:t>Dropbox’un</a:t>
            </a:r>
            <a:r>
              <a:rPr lang="tr-TR" dirty="0"/>
              <a:t> “Yardım” bölümünde, temel kullanımlar ve paylaşımlarla ilgili ipuçlarının yanı sıra resimlerinizi ve videolarınızı nasıl düzenleyebileceğiniz konusunda ayrıntılı bilgi verilmektedir. </a:t>
            </a:r>
          </a:p>
          <a:p>
            <a:pPr algn="just"/>
            <a:endParaRPr lang="tr-TR" dirty="0"/>
          </a:p>
        </p:txBody>
      </p:sp>
      <p:pic>
        <p:nvPicPr>
          <p:cNvPr id="16386" name="Picture 2"/>
          <p:cNvPicPr>
            <a:picLocks noChangeAspect="1" noChangeArrowheads="1"/>
          </p:cNvPicPr>
          <p:nvPr/>
        </p:nvPicPr>
        <p:blipFill>
          <a:blip r:embed="rId2"/>
          <a:srcRect/>
          <a:stretch>
            <a:fillRect/>
          </a:stretch>
        </p:blipFill>
        <p:spPr bwMode="auto">
          <a:xfrm>
            <a:off x="6306344" y="188640"/>
            <a:ext cx="2466975" cy="163351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41185" y="836712"/>
            <a:ext cx="5118720" cy="720080"/>
          </a:xfrm>
        </p:spPr>
        <p:txBody>
          <a:bodyPr/>
          <a:lstStyle/>
          <a:p>
            <a:r>
              <a:rPr lang="tr-TR" dirty="0" err="1">
                <a:solidFill>
                  <a:schemeClr val="bg1"/>
                </a:solidFill>
              </a:rPr>
              <a:t>Google</a:t>
            </a:r>
            <a:r>
              <a:rPr lang="tr-TR" dirty="0">
                <a:solidFill>
                  <a:schemeClr val="bg1"/>
                </a:solidFill>
              </a:rPr>
              <a:t> </a:t>
            </a:r>
            <a:r>
              <a:rPr lang="tr-TR" dirty="0" err="1">
                <a:solidFill>
                  <a:schemeClr val="bg1"/>
                </a:solidFill>
              </a:rPr>
              <a:t>Drive</a:t>
            </a:r>
            <a:endParaRPr lang="tr-TR" dirty="0">
              <a:solidFill>
                <a:schemeClr val="bg1"/>
              </a:solidFill>
            </a:endParaRPr>
          </a:p>
        </p:txBody>
      </p:sp>
      <p:sp>
        <p:nvSpPr>
          <p:cNvPr id="3" name="2 İçerik Yer Tutucusu"/>
          <p:cNvSpPr>
            <a:spLocks noGrp="1"/>
          </p:cNvSpPr>
          <p:nvPr>
            <p:ph idx="1"/>
          </p:nvPr>
        </p:nvSpPr>
        <p:spPr>
          <a:xfrm>
            <a:off x="533400" y="533400"/>
            <a:ext cx="7999040" cy="5487888"/>
          </a:xfrm>
        </p:spPr>
        <p:txBody>
          <a:bodyPr>
            <a:normAutofit/>
          </a:bodyPr>
          <a:lstStyle/>
          <a:p>
            <a:pPr algn="just"/>
            <a:r>
              <a:rPr lang="tr-TR" dirty="0"/>
              <a:t>Google </a:t>
            </a:r>
            <a:r>
              <a:rPr lang="tr-TR" dirty="0" err="1"/>
              <a:t>Drive’da</a:t>
            </a:r>
            <a:r>
              <a:rPr lang="tr-TR" dirty="0"/>
              <a:t> dosya oluşturabilir ve depolayabilirsiniz.</a:t>
            </a:r>
          </a:p>
          <a:p>
            <a:pPr algn="just"/>
            <a:r>
              <a:rPr lang="tr-TR" dirty="0"/>
              <a:t>E-posta ile davet göndererek istediğiniz bir kişiyle dosyanızı paylaşabilirsiniz. </a:t>
            </a:r>
          </a:p>
          <a:p>
            <a:pPr algn="just"/>
            <a:r>
              <a:rPr lang="tr-TR" dirty="0"/>
              <a:t>Google </a:t>
            </a:r>
            <a:r>
              <a:rPr lang="tr-TR" dirty="0" err="1"/>
              <a:t>Drive’da</a:t>
            </a:r>
            <a:r>
              <a:rPr lang="tr-TR" dirty="0"/>
              <a:t> bilgi işlem yapabilmeniz için birçok Google uygulamasını indirebilir ve kullanabilirsiniz. </a:t>
            </a:r>
          </a:p>
          <a:p>
            <a:pPr algn="just"/>
            <a:r>
              <a:rPr lang="tr-TR" dirty="0"/>
              <a:t>Google </a:t>
            </a:r>
            <a:r>
              <a:rPr lang="tr-TR" dirty="0" err="1"/>
              <a:t>Drive’ı</a:t>
            </a:r>
            <a:r>
              <a:rPr lang="tr-TR" dirty="0"/>
              <a:t> ve uygulamaları nasıl kullanacağınızı öğrenmek için Google Drive Destek sayfasında yer alan “Yardım” menüsünü kullanabilirsiniz.</a:t>
            </a:r>
          </a:p>
        </p:txBody>
      </p:sp>
      <p:pic>
        <p:nvPicPr>
          <p:cNvPr id="17410" name="Picture 2"/>
          <p:cNvPicPr>
            <a:picLocks noChangeAspect="1" noChangeArrowheads="1"/>
          </p:cNvPicPr>
          <p:nvPr/>
        </p:nvPicPr>
        <p:blipFill>
          <a:blip r:embed="rId2" cstate="print"/>
          <a:srcRect/>
          <a:stretch>
            <a:fillRect/>
          </a:stretch>
        </p:blipFill>
        <p:spPr bwMode="auto">
          <a:xfrm>
            <a:off x="6253146" y="626843"/>
            <a:ext cx="2357454" cy="113981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340768"/>
            <a:ext cx="8229600" cy="1340768"/>
          </a:xfrm>
        </p:spPr>
        <p:txBody>
          <a:bodyPr>
            <a:normAutofit fontScale="90000"/>
          </a:bodyPr>
          <a:lstStyle/>
          <a:p>
            <a:pPr algn="ctr"/>
            <a:br>
              <a:rPr lang="tr-TR" b="1" dirty="0"/>
            </a:br>
            <a:r>
              <a:rPr lang="tr-TR" b="1" dirty="0">
                <a:solidFill>
                  <a:schemeClr val="bg1"/>
                </a:solidFill>
              </a:rPr>
              <a:t>Ücretsiz Açık Kaynak Alternatifleri</a:t>
            </a:r>
            <a:br>
              <a:rPr lang="tr-TR" b="1" dirty="0">
                <a:solidFill>
                  <a:schemeClr val="bg1"/>
                </a:solidFill>
              </a:rPr>
            </a:br>
            <a:r>
              <a:rPr lang="tr-TR" b="1" dirty="0">
                <a:solidFill>
                  <a:schemeClr val="bg1"/>
                </a:solidFill>
              </a:rPr>
              <a:t> </a:t>
            </a:r>
            <a:r>
              <a:rPr lang="tr-TR" b="1" dirty="0" err="1">
                <a:solidFill>
                  <a:schemeClr val="bg1"/>
                </a:solidFill>
              </a:rPr>
              <a:t>Google</a:t>
            </a:r>
            <a:r>
              <a:rPr lang="tr-TR" b="1" dirty="0">
                <a:solidFill>
                  <a:schemeClr val="bg1"/>
                </a:solidFill>
              </a:rPr>
              <a:t> </a:t>
            </a:r>
            <a:r>
              <a:rPr lang="tr-TR" b="1" dirty="0" err="1">
                <a:solidFill>
                  <a:schemeClr val="bg1"/>
                </a:solidFill>
              </a:rPr>
              <a:t>Plus</a:t>
            </a:r>
            <a:r>
              <a:rPr lang="tr-TR" b="1" dirty="0">
                <a:solidFill>
                  <a:schemeClr val="bg1"/>
                </a:solidFill>
              </a:rPr>
              <a:t> </a:t>
            </a:r>
            <a:br>
              <a:rPr lang="tr-TR" b="1" dirty="0"/>
            </a:br>
            <a:endParaRPr lang="tr-TR" b="1" dirty="0"/>
          </a:p>
        </p:txBody>
      </p:sp>
      <p:sp>
        <p:nvSpPr>
          <p:cNvPr id="3" name="2 İçerik Yer Tutucusu"/>
          <p:cNvSpPr>
            <a:spLocks noGrp="1"/>
          </p:cNvSpPr>
          <p:nvPr>
            <p:ph idx="1"/>
          </p:nvPr>
        </p:nvSpPr>
        <p:spPr>
          <a:xfrm>
            <a:off x="533400" y="2348880"/>
            <a:ext cx="8229600" cy="3384376"/>
          </a:xfrm>
        </p:spPr>
        <p:txBody>
          <a:bodyPr>
            <a:normAutofit/>
          </a:bodyPr>
          <a:lstStyle/>
          <a:p>
            <a:pPr algn="just"/>
            <a:r>
              <a:rPr lang="tr-TR" dirty="0"/>
              <a:t>Google Plus: plus.google.com Google Plus nedir? </a:t>
            </a:r>
          </a:p>
          <a:p>
            <a:pPr algn="just"/>
            <a:r>
              <a:rPr lang="tr-TR" dirty="0"/>
              <a:t>Google Plus, Google Profile dayanan bir sosyal ağ ara yüzüdür. </a:t>
            </a:r>
          </a:p>
          <a:p>
            <a:pPr algn="just"/>
            <a:r>
              <a:rPr lang="tr-TR" dirty="0"/>
              <a:t>Google+’</a:t>
            </a:r>
            <a:r>
              <a:rPr lang="tr-TR" dirty="0" err="1"/>
              <a:t>ın</a:t>
            </a:r>
            <a:r>
              <a:rPr lang="tr-TR" dirty="0"/>
              <a:t> (G+) Aralık 2012 tarihi itibariyle toplam 500 milyon kayıtlı kullanıcısı bulunmaktadır ve bu kayıtlı kullanıcılar arasından 235 milyon kullanıcı aylık olarak aktiftir. </a:t>
            </a:r>
          </a:p>
          <a:p>
            <a:pPr algn="just"/>
            <a:r>
              <a:rPr lang="tr-TR" dirty="0"/>
              <a:t>G+, mobil telefonlarda da kullanılabilen bir uygulamadır. Google Profili;</a:t>
            </a:r>
          </a:p>
        </p:txBody>
      </p:sp>
      <p:pic>
        <p:nvPicPr>
          <p:cNvPr id="18434" name="Picture 2"/>
          <p:cNvPicPr>
            <a:picLocks noChangeAspect="1" noChangeArrowheads="1"/>
          </p:cNvPicPr>
          <p:nvPr/>
        </p:nvPicPr>
        <p:blipFill>
          <a:blip r:embed="rId2" cstate="print"/>
          <a:srcRect/>
          <a:stretch>
            <a:fillRect/>
          </a:stretch>
        </p:blipFill>
        <p:spPr bwMode="auto">
          <a:xfrm>
            <a:off x="3782008" y="295986"/>
            <a:ext cx="1579984" cy="1077641"/>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1268760"/>
            <a:ext cx="6554867" cy="792088"/>
          </a:xfrm>
        </p:spPr>
        <p:txBody>
          <a:bodyPr>
            <a:normAutofit fontScale="90000"/>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Açık Kaynak Alternatifleri</a:t>
            </a:r>
            <a:b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Google Plus</a:t>
            </a:r>
            <a:endParaRPr lang="tr-TR" b="1" dirty="0">
              <a:solidFill>
                <a:schemeClr val="bg1"/>
              </a:solidFill>
            </a:endParaRPr>
          </a:p>
        </p:txBody>
      </p:sp>
      <p:sp>
        <p:nvSpPr>
          <p:cNvPr id="3" name="2 İçerik Yer Tutucusu"/>
          <p:cNvSpPr>
            <a:spLocks noGrp="1"/>
          </p:cNvSpPr>
          <p:nvPr>
            <p:ph idx="1"/>
          </p:nvPr>
        </p:nvSpPr>
        <p:spPr>
          <a:xfrm>
            <a:off x="467544" y="1412776"/>
            <a:ext cx="7999040" cy="4032448"/>
          </a:xfrm>
        </p:spPr>
        <p:txBody>
          <a:bodyPr>
            <a:normAutofit/>
          </a:bodyPr>
          <a:lstStyle/>
          <a:p>
            <a:pPr algn="just"/>
            <a:r>
              <a:rPr lang="tr-TR" dirty="0" err="1"/>
              <a:t>Gmail</a:t>
            </a:r>
            <a:r>
              <a:rPr lang="tr-TR" dirty="0"/>
              <a:t>, </a:t>
            </a:r>
            <a:r>
              <a:rPr lang="tr-TR" dirty="0" err="1"/>
              <a:t>YouTube</a:t>
            </a:r>
            <a:r>
              <a:rPr lang="tr-TR" dirty="0"/>
              <a:t>, Google Talk ve Google Voice, Google Reader, </a:t>
            </a:r>
            <a:r>
              <a:rPr lang="tr-TR" dirty="0" err="1"/>
              <a:t>Blogger</a:t>
            </a:r>
            <a:r>
              <a:rPr lang="tr-TR" dirty="0"/>
              <a:t>, </a:t>
            </a:r>
            <a:r>
              <a:rPr lang="tr-TR" dirty="0" err="1"/>
              <a:t>Picasa</a:t>
            </a:r>
            <a:r>
              <a:rPr lang="tr-TR" dirty="0"/>
              <a:t>, </a:t>
            </a:r>
            <a:r>
              <a:rPr lang="tr-TR" dirty="0" err="1"/>
              <a:t>Calendar</a:t>
            </a:r>
            <a:r>
              <a:rPr lang="tr-TR" dirty="0"/>
              <a:t> gibi sık kullanılan Google hizmetleri ile bağlantılıdır.</a:t>
            </a:r>
          </a:p>
          <a:p>
            <a:pPr algn="just"/>
            <a:r>
              <a:rPr lang="tr-TR" dirty="0"/>
              <a:t> Google Plus, bu uygulamalar ile entegredir ve Google’ın birçok online özelliğini kapsayan bir “katman” olarak ifade edilmektedir. Google </a:t>
            </a:r>
            <a:r>
              <a:rPr lang="tr-TR" dirty="0" err="1"/>
              <a:t>Plus’ı</a:t>
            </a:r>
            <a:r>
              <a:rPr lang="tr-TR" dirty="0"/>
              <a:t> aşağıda belirtilen amaçlar için kullanabilirsiniz: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773EF4-C782-4D41-8C77-B8F2D5821194}"/>
              </a:ext>
            </a:extLst>
          </p:cNvPr>
          <p:cNvSpPr>
            <a:spLocks noGrp="1"/>
          </p:cNvSpPr>
          <p:nvPr>
            <p:ph type="title"/>
          </p:nvPr>
        </p:nvSpPr>
        <p:spPr>
          <a:xfrm>
            <a:off x="1187624" y="753547"/>
            <a:ext cx="6554867" cy="1080120"/>
          </a:xfrm>
        </p:spPr>
        <p:txBody>
          <a:bodyPr>
            <a:normAutofit/>
          </a:bodyPr>
          <a:lstStyle/>
          <a:p>
            <a:pPr algn="ctr"/>
            <a:r>
              <a:rPr kumimoji="0" lang="tr-TR" sz="26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Ücretsiz Açık Kaynak Alternatifleri</a:t>
            </a:r>
            <a:br>
              <a:rPr kumimoji="0" lang="tr-TR" sz="26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br>
            <a:r>
              <a:rPr kumimoji="0" lang="tr-TR" sz="26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 Google Plus</a:t>
            </a:r>
            <a:endParaRPr lang="tr-TR" b="1" dirty="0"/>
          </a:p>
        </p:txBody>
      </p:sp>
      <p:sp>
        <p:nvSpPr>
          <p:cNvPr id="3" name="İçerik Yer Tutucusu 2">
            <a:extLst>
              <a:ext uri="{FF2B5EF4-FFF2-40B4-BE49-F238E27FC236}">
                <a16:creationId xmlns:a16="http://schemas.microsoft.com/office/drawing/2014/main" id="{23F31719-B57A-42AF-B1C6-CA3C90AEC3A9}"/>
              </a:ext>
            </a:extLst>
          </p:cNvPr>
          <p:cNvSpPr>
            <a:spLocks noGrp="1"/>
          </p:cNvSpPr>
          <p:nvPr>
            <p:ph idx="1"/>
          </p:nvPr>
        </p:nvSpPr>
        <p:spPr>
          <a:xfrm>
            <a:off x="467544" y="1592796"/>
            <a:ext cx="8431088" cy="3672408"/>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Bireysel olarak veya kâr amacı gütmeyen kuruluşunuz için sadece bir Google Profili oluşturarak, diğer insanlarla veya kuruluşlarla ağ kurabilir ve onlara ulaşabilirsiniz.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G+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Stream</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üzerinden; arkadaş, meslektaş, tanıdık, ünlüler ile oluşturduğunuz “Çevreler” ile bilgi paylaşabilir veya onların paylaştığı bilgileri görebilirsiniz. </a:t>
            </a:r>
            <a:endParaRPr lang="tr-TR" sz="1900" dirty="0">
              <a:solidFill>
                <a:srgbClr val="146194">
                  <a:lumMod val="75000"/>
                </a:srgbClr>
              </a:solidFill>
              <a:latin typeface="Century Gothic" panose="020B0502020202020204"/>
            </a:endParaRP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Google </a:t>
            </a:r>
            <a:r>
              <a:rPr kumimoji="0" lang="tr-TR" sz="19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Hangout’u</a:t>
            </a:r>
            <a:r>
              <a:rPr kumimoji="0" lang="tr-TR" sz="19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kullanarak bir sohbet içinde, aynı anda en fazla 10 kişi ile birlikte videolu sohbet gerçekleştirebilirsiniz.</a:t>
            </a:r>
          </a:p>
          <a:p>
            <a:pPr algn="just"/>
            <a:endParaRPr lang="tr-TR" dirty="0"/>
          </a:p>
        </p:txBody>
      </p:sp>
    </p:spTree>
    <p:extLst>
      <p:ext uri="{BB962C8B-B14F-4D97-AF65-F5344CB8AC3E}">
        <p14:creationId xmlns:p14="http://schemas.microsoft.com/office/powerpoint/2010/main" val="3463416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188640"/>
            <a:ext cx="6554867" cy="936104"/>
          </a:xfrm>
        </p:spPr>
        <p:txBody>
          <a:bodyPr>
            <a:normAutofit fontScale="90000"/>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Açık Kaynak Alternatifleri</a:t>
            </a:r>
            <a:b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b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 Google Plus</a:t>
            </a:r>
            <a:endParaRPr lang="tr-TR" b="1" dirty="0">
              <a:solidFill>
                <a:schemeClr val="bg1"/>
              </a:solidFill>
            </a:endParaRPr>
          </a:p>
        </p:txBody>
      </p:sp>
      <p:sp>
        <p:nvSpPr>
          <p:cNvPr id="3" name="2 İçerik Yer Tutucusu"/>
          <p:cNvSpPr>
            <a:spLocks noGrp="1"/>
          </p:cNvSpPr>
          <p:nvPr>
            <p:ph idx="1"/>
          </p:nvPr>
        </p:nvSpPr>
        <p:spPr>
          <a:xfrm>
            <a:off x="533400" y="1340768"/>
            <a:ext cx="7999040" cy="4608512"/>
          </a:xfrm>
        </p:spPr>
        <p:txBody>
          <a:bodyPr>
            <a:normAutofit fontScale="92500" lnSpcReduction="20000"/>
          </a:bodyPr>
          <a:lstStyle/>
          <a:p>
            <a:pPr algn="just"/>
            <a:r>
              <a:rPr lang="tr-TR" dirty="0"/>
              <a:t>• Çevrelerinizdeki kişiler ile Messenger’ı kullanarak sohbet edebilirsiniz. • </a:t>
            </a:r>
            <a:r>
              <a:rPr lang="tr-TR" dirty="0" err="1"/>
              <a:t>Google</a:t>
            </a:r>
            <a:r>
              <a:rPr lang="tr-TR" dirty="0"/>
              <a:t>+’da özel içerikler arayabilirsiniz. • </a:t>
            </a:r>
            <a:r>
              <a:rPr lang="tr-TR" dirty="0" err="1"/>
              <a:t>Twitter’da</a:t>
            </a:r>
            <a:r>
              <a:rPr lang="tr-TR" dirty="0"/>
              <a:t> olduğu gibi, belirli konulara ulaşmak için etiketler (</a:t>
            </a:r>
            <a:r>
              <a:rPr lang="tr-TR" dirty="0" err="1"/>
              <a:t>hashtag</a:t>
            </a:r>
            <a:r>
              <a:rPr lang="tr-TR" dirty="0"/>
              <a:t>) kullanabilirsiniz. • Kuruluşunuz/işiniz için Google Sayfaları’nı kullanabilirsiniz (http://www.google.com/+/</a:t>
            </a:r>
            <a:r>
              <a:rPr lang="tr-TR" dirty="0" err="1"/>
              <a:t>business</a:t>
            </a:r>
            <a:r>
              <a:rPr lang="tr-TR" dirty="0"/>
              <a:t>/). </a:t>
            </a:r>
          </a:p>
          <a:p>
            <a:pPr algn="just"/>
            <a:r>
              <a:rPr lang="tr-TR" dirty="0"/>
              <a:t>G+ </a:t>
            </a:r>
            <a:r>
              <a:rPr lang="tr-TR" dirty="0" err="1"/>
              <a:t>share</a:t>
            </a:r>
            <a:r>
              <a:rPr lang="tr-TR" dirty="0"/>
              <a:t> </a:t>
            </a:r>
            <a:r>
              <a:rPr lang="tr-TR" dirty="0" err="1"/>
              <a:t>buttons</a:t>
            </a:r>
            <a:r>
              <a:rPr lang="tr-TR" dirty="0"/>
              <a:t> </a:t>
            </a:r>
            <a:r>
              <a:rPr lang="tr-TR" dirty="0" err="1"/>
              <a:t>and</a:t>
            </a:r>
            <a:r>
              <a:rPr lang="tr-TR" dirty="0"/>
              <a:t> G+ </a:t>
            </a:r>
            <a:r>
              <a:rPr lang="tr-TR" dirty="0" err="1"/>
              <a:t>gadget</a:t>
            </a:r>
            <a:r>
              <a:rPr lang="tr-TR" dirty="0"/>
              <a:t> ile İnternet siteleri üzerinden G+ paylaşımları oluşturabilirsiniz. </a:t>
            </a:r>
          </a:p>
          <a:p>
            <a:pPr algn="just"/>
            <a:r>
              <a:rPr lang="tr-TR" dirty="0"/>
              <a:t>Ücretsiz Açık Kaynak Alternatifleri STK’lar için Medya İlişkileri Rehberi 100 Nasıl kullanabilirim? Google’ın online hizmetlerinden birini kullanıyorsanız, Google </a:t>
            </a:r>
            <a:r>
              <a:rPr lang="tr-TR" dirty="0" err="1"/>
              <a:t>Plus’a</a:t>
            </a:r>
            <a:r>
              <a:rPr lang="tr-TR" dirty="0"/>
              <a:t> Google Profiliniz ile katılabilirsiniz.</a:t>
            </a:r>
          </a:p>
          <a:p>
            <a:pPr algn="just"/>
            <a:r>
              <a:rPr lang="tr-TR" dirty="0"/>
              <a:t> Birçok Google hizmeti için başlangıç noktası </a:t>
            </a:r>
            <a:r>
              <a:rPr lang="tr-TR" dirty="0" err="1"/>
              <a:t>Gmail’dir</a:t>
            </a:r>
            <a:r>
              <a:rPr lang="tr-TR" dirty="0"/>
              <a:t>. Bir </a:t>
            </a:r>
            <a:r>
              <a:rPr lang="tr-TR" dirty="0" err="1"/>
              <a:t>Google</a:t>
            </a:r>
            <a:r>
              <a:rPr lang="tr-TR" dirty="0"/>
              <a:t> Profili oluşturduktan ve </a:t>
            </a:r>
            <a:r>
              <a:rPr lang="tr-TR" dirty="0" err="1"/>
              <a:t>Google’da</a:t>
            </a:r>
            <a:r>
              <a:rPr lang="tr-TR" dirty="0"/>
              <a:t> oturum açtıktan sonra, </a:t>
            </a:r>
            <a:r>
              <a:rPr lang="tr-TR" dirty="0" err="1"/>
              <a:t>plus</a:t>
            </a:r>
            <a:r>
              <a:rPr lang="tr-TR" dirty="0"/>
              <a:t>.</a:t>
            </a:r>
            <a:r>
              <a:rPr lang="tr-TR" dirty="0" err="1"/>
              <a:t>google</a:t>
            </a:r>
            <a:r>
              <a:rPr lang="tr-TR" dirty="0"/>
              <a:t>.com adresini ziyaret edin. G+’a kayıt yaptırmak ve gizlilik ayarlarını oluşturmak için sitede yer alan videolardan faydalanabilirsiniz.</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800708"/>
            <a:ext cx="6554867" cy="792088"/>
          </a:xfrm>
        </p:spPr>
        <p:txBody>
          <a:bodyPr>
            <a:normAutofit fontScale="90000"/>
          </a:bodyPr>
          <a:lstStyle/>
          <a:p>
            <a:pPr algn="ctr"/>
            <a:r>
              <a:rPr kumimoji="0" lang="tr-TR" sz="32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Açık Kaynak Alternatif Google Plus</a:t>
            </a:r>
            <a:endParaRPr lang="tr-TR" b="1" dirty="0">
              <a:solidFill>
                <a:schemeClr val="bg1"/>
              </a:solidFill>
            </a:endParaRPr>
          </a:p>
        </p:txBody>
      </p:sp>
      <p:sp>
        <p:nvSpPr>
          <p:cNvPr id="3" name="2 İçerik Yer Tutucusu"/>
          <p:cNvSpPr>
            <a:spLocks noGrp="1"/>
          </p:cNvSpPr>
          <p:nvPr>
            <p:ph idx="1"/>
          </p:nvPr>
        </p:nvSpPr>
        <p:spPr>
          <a:xfrm>
            <a:off x="536476" y="1484784"/>
            <a:ext cx="8071048" cy="3888432"/>
          </a:xfrm>
        </p:spPr>
        <p:txBody>
          <a:bodyPr>
            <a:normAutofit/>
          </a:bodyPr>
          <a:lstStyle/>
          <a:p>
            <a:pPr algn="just"/>
            <a:r>
              <a:rPr lang="tr-TR" dirty="0"/>
              <a:t>Temel profil bilgilerini girmek: </a:t>
            </a:r>
          </a:p>
          <a:p>
            <a:pPr algn="just"/>
            <a:r>
              <a:rPr lang="tr-TR" dirty="0"/>
              <a:t>Resminizi veya kullanmak istediğiniz fotoğrafı yükleyin, yaşınız, işiniz ve adresiniz ile ilgili bilgileri girin ve belirli bilgileri paylaşacağınız çevreleri oluşturun. </a:t>
            </a:r>
          </a:p>
          <a:p>
            <a:pPr algn="just"/>
            <a:r>
              <a:rPr lang="tr-TR" dirty="0"/>
              <a:t>Ağınızı oluşturun: Arkadaşlarınızı ve ailenizi çevrelerinize ekleyin veya e-posta ile Google </a:t>
            </a:r>
            <a:r>
              <a:rPr lang="tr-TR" dirty="0" err="1"/>
              <a:t>Plus’a</a:t>
            </a:r>
            <a:r>
              <a:rPr lang="tr-TR" dirty="0"/>
              <a:t> davet edin.</a:t>
            </a:r>
          </a:p>
          <a:p>
            <a:pPr algn="just"/>
            <a:r>
              <a:rPr lang="tr-TR" dirty="0" err="1"/>
              <a:t>Google</a:t>
            </a:r>
            <a:r>
              <a:rPr lang="tr-TR" dirty="0"/>
              <a:t> </a:t>
            </a:r>
            <a:r>
              <a:rPr lang="tr-TR" dirty="0" err="1"/>
              <a:t>Alerts</a:t>
            </a:r>
            <a:r>
              <a:rPr lang="tr-TR" dirty="0"/>
              <a:t> (</a:t>
            </a:r>
            <a:r>
              <a:rPr lang="tr-TR" dirty="0" err="1"/>
              <a:t>Google</a:t>
            </a:r>
            <a:r>
              <a:rPr lang="tr-TR" dirty="0"/>
              <a:t> bildirimler)</a:t>
            </a:r>
          </a:p>
          <a:p>
            <a:pPr algn="just"/>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4566" y="1124744"/>
            <a:ext cx="6554867" cy="792088"/>
          </a:xfrm>
        </p:spPr>
        <p:txBody>
          <a:bodyPr>
            <a:normAutofit fontScale="90000"/>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Açık Kaynak Alternatifleri  Google Plus</a:t>
            </a:r>
            <a:endParaRPr lang="tr-TR" b="1" dirty="0">
              <a:solidFill>
                <a:schemeClr val="bg1"/>
              </a:solidFill>
            </a:endParaRPr>
          </a:p>
        </p:txBody>
      </p:sp>
      <p:sp>
        <p:nvSpPr>
          <p:cNvPr id="3" name="2 İçerik Yer Tutucusu"/>
          <p:cNvSpPr>
            <a:spLocks noGrp="1"/>
          </p:cNvSpPr>
          <p:nvPr>
            <p:ph idx="1"/>
          </p:nvPr>
        </p:nvSpPr>
        <p:spPr>
          <a:xfrm>
            <a:off x="464467" y="836712"/>
            <a:ext cx="8215064" cy="5184576"/>
          </a:xfrm>
        </p:spPr>
        <p:txBody>
          <a:bodyPr>
            <a:normAutofit/>
          </a:bodyPr>
          <a:lstStyle/>
          <a:p>
            <a:pPr algn="just"/>
            <a:r>
              <a:rPr lang="tr-TR" dirty="0"/>
              <a:t>Google Alerts, Google tarafından sunulan, içerik değişimini takip eden ve değişimlerle ilgili bildirim gönderen bir hizmettir. </a:t>
            </a:r>
          </a:p>
          <a:p>
            <a:pPr algn="just"/>
            <a:r>
              <a:rPr lang="tr-TR" dirty="0"/>
              <a:t>Haberler, internet, </a:t>
            </a:r>
            <a:r>
              <a:rPr lang="tr-TR" dirty="0" err="1"/>
              <a:t>bloglar</a:t>
            </a:r>
            <a:r>
              <a:rPr lang="tr-TR" dirty="0"/>
              <a:t>, video ve/veya tartışma gruplarında yer alan yeni bir içerik, kullanıcı tarafından seçilen ve Google Alerts hizmetinde depolanmış arama ifadeleri ile eşleşirse, uyarı hizmeti kullanıcıya otomatik olarak bildirim göndermektedir. </a:t>
            </a:r>
          </a:p>
          <a:p>
            <a:pPr algn="just"/>
            <a:r>
              <a:rPr lang="tr-TR" dirty="0"/>
              <a:t>Bildirimler, e-posta ile İnternet-</a:t>
            </a:r>
            <a:r>
              <a:rPr lang="tr-TR" dirty="0" err="1"/>
              <a:t>feed</a:t>
            </a:r>
            <a:r>
              <a:rPr lang="tr-TR" dirty="0"/>
              <a:t> olarak gönderilebilir veya kullanıcıların </a:t>
            </a:r>
            <a:r>
              <a:rPr lang="tr-TR" dirty="0" err="1"/>
              <a:t>iGoogle</a:t>
            </a:r>
            <a:r>
              <a:rPr lang="tr-TR" dirty="0"/>
              <a:t> sayfasında gösterilebilir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63F515-CB77-4A4E-83B4-95DEAA5A2798}"/>
              </a:ext>
            </a:extLst>
          </p:cNvPr>
          <p:cNvSpPr>
            <a:spLocks noGrp="1"/>
          </p:cNvSpPr>
          <p:nvPr>
            <p:ph type="title"/>
          </p:nvPr>
        </p:nvSpPr>
        <p:spPr>
          <a:xfrm>
            <a:off x="1294566" y="260648"/>
            <a:ext cx="6554867" cy="936104"/>
          </a:xfrm>
        </p:spPr>
        <p:txBody>
          <a:bodyPr/>
          <a:lstStyle/>
          <a:p>
            <a:pPr algn="ctr"/>
            <a:r>
              <a:rPr kumimoji="0" lang="tr-TR" sz="26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Ücretsiz Açık Kaynak Alternatifleri  Google Plus</a:t>
            </a:r>
            <a:endParaRPr lang="tr-TR" b="1" dirty="0"/>
          </a:p>
        </p:txBody>
      </p:sp>
      <p:sp>
        <p:nvSpPr>
          <p:cNvPr id="3" name="İçerik Yer Tutucusu 2">
            <a:extLst>
              <a:ext uri="{FF2B5EF4-FFF2-40B4-BE49-F238E27FC236}">
                <a16:creationId xmlns:a16="http://schemas.microsoft.com/office/drawing/2014/main" id="{052E54E9-D54A-4915-8229-67598C23ACF8}"/>
              </a:ext>
            </a:extLst>
          </p:cNvPr>
          <p:cNvSpPr>
            <a:spLocks noGrp="1"/>
          </p:cNvSpPr>
          <p:nvPr>
            <p:ph idx="1"/>
          </p:nvPr>
        </p:nvSpPr>
        <p:spPr>
          <a:xfrm>
            <a:off x="533400" y="1412776"/>
            <a:ext cx="8143056" cy="2888294"/>
          </a:xfrm>
        </p:spPr>
        <p:txBody>
          <a:bodyPr>
            <a:normAutofit lnSpcReduction="10000"/>
          </a:bodyPr>
          <a:lstStyle/>
          <a:p>
            <a:pPr algn="just"/>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Google Alerts, sadece Google’ın kendi arama motorundan içerik sunmaktadır.</a:t>
            </a:r>
          </a:p>
          <a:p>
            <a:pPr algn="just"/>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Haber içerikleri, uyarının arama terimleri ile eşleşirse, altı çeşit bildirim yapılabilmektedir: </a:t>
            </a:r>
          </a:p>
          <a:p>
            <a:pPr algn="just"/>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Her şey: (varsayılan ayar) Haberler, internet ve </a:t>
            </a:r>
            <a:r>
              <a:rPr kumimoji="0" lang="tr-TR" sz="2000" b="0" i="0" u="none" strike="noStrike" kern="1200" cap="none" spc="0" normalizeH="0" baseline="0" noProof="0" dirty="0" err="1">
                <a:ln>
                  <a:noFill/>
                </a:ln>
                <a:solidFill>
                  <a:srgbClr val="146194">
                    <a:lumMod val="75000"/>
                  </a:srgbClr>
                </a:solidFill>
                <a:effectLst/>
                <a:uLnTx/>
                <a:uFillTx/>
                <a:latin typeface="Century Gothic" panose="020B0502020202020204"/>
                <a:ea typeface="+mn-ea"/>
                <a:cs typeface="+mn-cs"/>
              </a:rPr>
              <a:t>blogları</a:t>
            </a: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 tarayarak bildirim gönderir. </a:t>
            </a:r>
            <a:endParaRPr lang="tr-TR" dirty="0">
              <a:solidFill>
                <a:srgbClr val="146194">
                  <a:lumMod val="75000"/>
                </a:srgbClr>
              </a:solidFill>
              <a:latin typeface="Century Gothic" panose="020B0502020202020204"/>
            </a:endParaRPr>
          </a:p>
          <a:p>
            <a:pPr algn="just"/>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Haberler: Eşleşen içerik, Google Haberler aramada en çok aranan on sonuçtan biriyse gönderilir.</a:t>
            </a:r>
            <a:endParaRPr lang="tr-TR" dirty="0"/>
          </a:p>
        </p:txBody>
      </p:sp>
    </p:spTree>
    <p:extLst>
      <p:ext uri="{BB962C8B-B14F-4D97-AF65-F5344CB8AC3E}">
        <p14:creationId xmlns:p14="http://schemas.microsoft.com/office/powerpoint/2010/main" val="33438316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404664"/>
            <a:ext cx="6554867" cy="1052736"/>
          </a:xfrm>
        </p:spPr>
        <p:txBody>
          <a:bodyPr/>
          <a:lstStyle/>
          <a:p>
            <a:pPr algn="ctr"/>
            <a:r>
              <a:rPr kumimoji="0" lang="tr-TR" sz="2900" b="1" i="0" u="none" strike="noStrike" kern="1200" cap="all" spc="0" normalizeH="0" baseline="0" noProof="0" dirty="0">
                <a:ln w="3175" cmpd="sng">
                  <a:noFill/>
                </a:ln>
                <a:solidFill>
                  <a:schemeClr val="bg1"/>
                </a:solidFill>
                <a:effectLst/>
                <a:uLnTx/>
                <a:uFillTx/>
                <a:latin typeface="Century Gothic" panose="020B0502020202020204"/>
                <a:ea typeface="+mj-ea"/>
                <a:cs typeface="+mj-cs"/>
              </a:rPr>
              <a:t>Ücretsiz Açık Kaynak Alternatifleri  Google Plus</a:t>
            </a:r>
            <a:endParaRPr lang="tr-TR" b="1" dirty="0">
              <a:solidFill>
                <a:schemeClr val="bg1"/>
              </a:solidFill>
            </a:endParaRPr>
          </a:p>
        </p:txBody>
      </p:sp>
      <p:sp>
        <p:nvSpPr>
          <p:cNvPr id="3" name="2 İçerik Yer Tutucusu"/>
          <p:cNvSpPr>
            <a:spLocks noGrp="1"/>
          </p:cNvSpPr>
          <p:nvPr>
            <p:ph idx="1"/>
          </p:nvPr>
        </p:nvSpPr>
        <p:spPr>
          <a:xfrm>
            <a:off x="392460" y="116632"/>
            <a:ext cx="8359080" cy="4896544"/>
          </a:xfrm>
        </p:spPr>
        <p:txBody>
          <a:bodyPr>
            <a:normAutofit/>
          </a:bodyPr>
          <a:lstStyle/>
          <a:p>
            <a:pPr marL="0" indent="0" algn="just">
              <a:buNone/>
            </a:pPr>
            <a:r>
              <a:rPr lang="tr-TR" dirty="0"/>
              <a:t>İnternet: Yeni bir internet sayfası, Google internet aramada en çok aranan yirmi sonuçtan biriyse gönderilir. • </a:t>
            </a:r>
            <a:r>
              <a:rPr lang="tr-TR" dirty="0" err="1"/>
              <a:t>Bloglar</a:t>
            </a:r>
            <a:r>
              <a:rPr lang="tr-TR" dirty="0"/>
              <a:t>: Eşleşen içerik, </a:t>
            </a:r>
            <a:r>
              <a:rPr lang="tr-TR" dirty="0" err="1"/>
              <a:t>Google</a:t>
            </a:r>
            <a:r>
              <a:rPr lang="tr-TR" dirty="0"/>
              <a:t> </a:t>
            </a:r>
            <a:r>
              <a:rPr lang="tr-TR" dirty="0" err="1"/>
              <a:t>Blog</a:t>
            </a:r>
            <a:r>
              <a:rPr lang="tr-TR" dirty="0"/>
              <a:t> aramada en çok aranan on sonuçtan biriyse gönderilir. • Video: Eşleşen içerik, </a:t>
            </a:r>
            <a:r>
              <a:rPr lang="tr-TR" dirty="0" err="1"/>
              <a:t>Google</a:t>
            </a:r>
            <a:r>
              <a:rPr lang="tr-TR" dirty="0"/>
              <a:t> Video aramada en çok aranan on sonuçtan biriyse gönderilir. STK’lar için Medya İlişkileri Rehberi 102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18210" y="857232"/>
            <a:ext cx="8358246" cy="3724096"/>
          </a:xfrm>
          <a:prstGeom prst="rect">
            <a:avLst/>
          </a:prstGeom>
        </p:spPr>
        <p:txBody>
          <a:bodyPr wrap="square">
            <a:spAutoFit/>
          </a:bodyPr>
          <a:lstStyle/>
          <a:p>
            <a:pPr algn="just"/>
            <a:endParaRPr lang="tr-TR" dirty="0">
              <a:solidFill>
                <a:schemeClr val="bg1"/>
              </a:solidFill>
            </a:endParaRPr>
          </a:p>
          <a:p>
            <a:pPr algn="just"/>
            <a:endParaRPr lang="tr-TR" dirty="0">
              <a:solidFill>
                <a:schemeClr val="bg1"/>
              </a:solidFill>
            </a:endParaRPr>
          </a:p>
          <a:p>
            <a:pPr algn="just"/>
            <a:r>
              <a:rPr lang="tr-TR" sz="2000" dirty="0">
                <a:solidFill>
                  <a:schemeClr val="bg1"/>
                </a:solidFill>
              </a:rPr>
              <a:t>e-bülteninize verilen yanıtların sayısı, İnternet sitenizin kaç kez ziyaret edildiği veya bağış ile ilgili bilgilendirme yazıları gönderdikten bir süre sonra yapılan bağış sayısında artış gibi basit kriterlerden oluşabilir. Kriterler, politika değişikliklerine odaklanabilir; örneğin, kampanyanızın temel talepleri cevap buldu mu? Medyada yer bulma konusuna ilişkin kriterlere de yer verebilirsiniz, ancak burada sadece sayıyı değil aynı zamanda sıklık ve etkiyi de dikkate almalısınız. Kilit mesajlarımıza ne sıklıkta yer verildi ve kamuoyunun, kampanyanızda savunduğunuz konulara ilişkin tutumunda bir değişiklik oldu mu?</a:t>
            </a:r>
          </a:p>
        </p:txBody>
      </p:sp>
      <p:sp>
        <p:nvSpPr>
          <p:cNvPr id="3" name="2 Dikdörtgen"/>
          <p:cNvSpPr/>
          <p:nvPr/>
        </p:nvSpPr>
        <p:spPr>
          <a:xfrm>
            <a:off x="2071670" y="534066"/>
            <a:ext cx="4643470" cy="646331"/>
          </a:xfrm>
          <a:prstGeom prst="rect">
            <a:avLst/>
          </a:prstGeom>
        </p:spPr>
        <p:txBody>
          <a:bodyPr wrap="square">
            <a:spAutoFit/>
          </a:bodyPr>
          <a:lstStyle/>
          <a:p>
            <a:pPr algn="ctr"/>
            <a:r>
              <a:rPr lang="tr-TR" sz="3600" b="1" dirty="0">
                <a:solidFill>
                  <a:schemeClr val="bg1"/>
                </a:solidFill>
              </a:rPr>
              <a:t>Bu araçlar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8A3FD-735E-4BF5-BF7D-134A0740A57B}"/>
              </a:ext>
            </a:extLst>
          </p:cNvPr>
          <p:cNvSpPr>
            <a:spLocks noGrp="1"/>
          </p:cNvSpPr>
          <p:nvPr>
            <p:ph type="title"/>
          </p:nvPr>
        </p:nvSpPr>
        <p:spPr>
          <a:xfrm>
            <a:off x="1435506" y="404664"/>
            <a:ext cx="6554867" cy="864096"/>
          </a:xfrm>
        </p:spPr>
        <p:txBody>
          <a:bodyPr>
            <a:normAutofit fontScale="90000"/>
          </a:bodyPr>
          <a:lstStyle/>
          <a:p>
            <a:pPr algn="ctr"/>
            <a:r>
              <a:rPr kumimoji="0" lang="tr-TR" sz="2900" b="1" i="0" u="none" strike="noStrike" kern="1200" cap="all" spc="0" normalizeH="0" baseline="0" noProof="0" dirty="0">
                <a:ln w="3175" cmpd="sng">
                  <a:noFill/>
                </a:ln>
                <a:solidFill>
                  <a:prstClr val="black"/>
                </a:solidFill>
                <a:effectLst/>
                <a:uLnTx/>
                <a:uFillTx/>
                <a:latin typeface="Century Gothic" panose="020B0502020202020204"/>
                <a:ea typeface="+mj-ea"/>
                <a:cs typeface="+mj-cs"/>
              </a:rPr>
              <a:t>Ücretsiz Açık Kaynak Alternatifleri  Google Plus</a:t>
            </a:r>
            <a:endParaRPr lang="tr-TR" b="1" dirty="0"/>
          </a:p>
        </p:txBody>
      </p:sp>
      <p:sp>
        <p:nvSpPr>
          <p:cNvPr id="3" name="İçerik Yer Tutucusu 2">
            <a:extLst>
              <a:ext uri="{FF2B5EF4-FFF2-40B4-BE49-F238E27FC236}">
                <a16:creationId xmlns:a16="http://schemas.microsoft.com/office/drawing/2014/main" id="{F8E08F2F-B4FE-4529-9620-21CB403FF5C5}"/>
              </a:ext>
            </a:extLst>
          </p:cNvPr>
          <p:cNvSpPr>
            <a:spLocks noGrp="1"/>
          </p:cNvSpPr>
          <p:nvPr>
            <p:ph idx="1"/>
          </p:nvPr>
        </p:nvSpPr>
        <p:spPr>
          <a:xfrm>
            <a:off x="533399" y="1448780"/>
            <a:ext cx="8071049" cy="3960440"/>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Gruplar: Eşleşen içerik, Google Gruplar aramada en çok aranan elli sonuçtan biriyse gönderilir.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Yeni sonuçların ne kadar sıklıkta kontrol edileceği kullanıcılar tarafından belirlenmektedir.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Üç seçenek sunulmaktadır: “günde bir defa”, “haftada bir defa” ve “rast gele”. Bu seçenekler, bildirimlerin maksimum sıklığını belirler ve kullanıcılara hangi aralıklarla bildirim geleceğini kontrol etme imkanı sunar. </a:t>
            </a:r>
          </a:p>
          <a:p>
            <a:pPr marL="285750" marR="0" lvl="0" indent="-285750" algn="just"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tr-TR" sz="2000" b="0"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Bildirimler, sadece yeni içerik, kullanıcı tarafından seçilen arama terimleri ile eşleştiğinde gönderilir.</a:t>
            </a:r>
          </a:p>
          <a:p>
            <a:pPr algn="just"/>
            <a:endParaRPr lang="tr-TR" dirty="0"/>
          </a:p>
        </p:txBody>
      </p:sp>
    </p:spTree>
    <p:extLst>
      <p:ext uri="{BB962C8B-B14F-4D97-AF65-F5344CB8AC3E}">
        <p14:creationId xmlns:p14="http://schemas.microsoft.com/office/powerpoint/2010/main" val="2656430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525963"/>
          </a:xfrm>
        </p:spPr>
        <p:txBody>
          <a:bodyPr>
            <a:normAutofit fontScale="92500" lnSpcReduction="20000"/>
          </a:bodyPr>
          <a:lstStyle/>
          <a:p>
            <a:pPr marL="0" indent="0" algn="ctr">
              <a:buNone/>
            </a:pPr>
            <a:endParaRPr lang="tr-TR" sz="6000" dirty="0">
              <a:solidFill>
                <a:schemeClr val="bg1"/>
              </a:solidFill>
            </a:endParaRPr>
          </a:p>
          <a:p>
            <a:pPr marL="0" indent="0" algn="ctr">
              <a:buNone/>
            </a:pPr>
            <a:br>
              <a:rPr lang="nn-NO" sz="6000" dirty="0">
                <a:solidFill>
                  <a:schemeClr val="bg1"/>
                </a:solidFill>
              </a:rPr>
            </a:br>
            <a:r>
              <a:rPr lang="tr-TR" sz="4400" dirty="0">
                <a:solidFill>
                  <a:schemeClr val="bg1"/>
                </a:solidFill>
              </a:rPr>
              <a:t>TEŞEKKÜR EDERİM</a:t>
            </a:r>
          </a:p>
          <a:p>
            <a:pPr marL="0" indent="0" algn="ctr">
              <a:buNone/>
            </a:pPr>
            <a:endParaRPr lang="tr-TR" sz="4400" dirty="0">
              <a:solidFill>
                <a:schemeClr val="bg1"/>
              </a:solidFill>
            </a:endParaRPr>
          </a:p>
          <a:p>
            <a:pPr marL="0" indent="0" algn="ctr">
              <a:buNone/>
            </a:pPr>
            <a:r>
              <a:rPr lang="tr-TR" sz="4400" dirty="0">
                <a:solidFill>
                  <a:schemeClr val="bg1"/>
                </a:solidFill>
              </a:rPr>
              <a:t>KAPADOKYA KADIN DAYANIŞMA DERNEĞİ</a:t>
            </a:r>
          </a:p>
        </p:txBody>
      </p:sp>
      <p:pic>
        <p:nvPicPr>
          <p:cNvPr id="6" name="Picture 2">
            <a:extLst>
              <a:ext uri="{FF2B5EF4-FFF2-40B4-BE49-F238E27FC236}">
                <a16:creationId xmlns:a16="http://schemas.microsoft.com/office/drawing/2014/main" id="{2DF4EE4B-CF33-43BF-94C5-BE5EEBEDEC6B}"/>
              </a:ext>
            </a:extLst>
          </p:cNvPr>
          <p:cNvPicPr>
            <a:picLocks noChangeAspect="1" noChangeArrowheads="1"/>
          </p:cNvPicPr>
          <p:nvPr/>
        </p:nvPicPr>
        <p:blipFill>
          <a:blip r:embed="rId2"/>
          <a:srcRect/>
          <a:stretch>
            <a:fillRect/>
          </a:stretch>
        </p:blipFill>
        <p:spPr bwMode="auto">
          <a:xfrm>
            <a:off x="-21703" y="-41988"/>
            <a:ext cx="4087308" cy="1700808"/>
          </a:xfrm>
          <a:prstGeom prst="rect">
            <a:avLst/>
          </a:prstGeom>
          <a:noFill/>
          <a:ln w="9525">
            <a:noFill/>
            <a:miter lim="800000"/>
            <a:headEnd/>
            <a:tailEnd/>
          </a:ln>
        </p:spPr>
      </p:pic>
      <p:sp>
        <p:nvSpPr>
          <p:cNvPr id="7" name="Dikdörtgen 6">
            <a:extLst>
              <a:ext uri="{FF2B5EF4-FFF2-40B4-BE49-F238E27FC236}">
                <a16:creationId xmlns:a16="http://schemas.microsoft.com/office/drawing/2014/main" id="{62C18930-780E-41FF-999D-72ED37AF5260}"/>
              </a:ext>
            </a:extLst>
          </p:cNvPr>
          <p:cNvSpPr/>
          <p:nvPr/>
        </p:nvSpPr>
        <p:spPr>
          <a:xfrm>
            <a:off x="4036242" y="-41988"/>
            <a:ext cx="3286870" cy="1700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tr-TR"/>
          </a:p>
        </p:txBody>
      </p:sp>
      <p:pic>
        <p:nvPicPr>
          <p:cNvPr id="9" name="4 İçerik Yer Tutucusu">
            <a:extLst>
              <a:ext uri="{FF2B5EF4-FFF2-40B4-BE49-F238E27FC236}">
                <a16:creationId xmlns:a16="http://schemas.microsoft.com/office/drawing/2014/main" id="{C52B23D8-AC0D-4E7A-8C11-D0C50AD45FE5}"/>
              </a:ext>
            </a:extLst>
          </p:cNvPr>
          <p:cNvPicPr>
            <a:picLocks noChangeArrowheads="1"/>
          </p:cNvPicPr>
          <p:nvPr/>
        </p:nvPicPr>
        <p:blipFill>
          <a:blip r:embed="rId3"/>
          <a:srcRect/>
          <a:stretch>
            <a:fillRect/>
          </a:stretch>
        </p:blipFill>
        <p:spPr>
          <a:xfrm>
            <a:off x="7306565" y="-41988"/>
            <a:ext cx="1852243" cy="1700808"/>
          </a:xfrm>
          <a:prstGeom prst="rect">
            <a:avLst/>
          </a:prstGeom>
        </p:spPr>
      </p:pic>
    </p:spTree>
    <p:extLst>
      <p:ext uri="{BB962C8B-B14F-4D97-AF65-F5344CB8AC3E}">
        <p14:creationId xmlns:p14="http://schemas.microsoft.com/office/powerpoint/2010/main" val="232529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412776"/>
            <a:ext cx="6554867" cy="936104"/>
          </a:xfrm>
        </p:spPr>
        <p:txBody>
          <a:bodyPr>
            <a:normAutofit fontScale="90000"/>
          </a:bodyPr>
          <a:lstStyle/>
          <a:p>
            <a:pPr algn="ctr"/>
            <a:r>
              <a:rPr lang="tr-TR" b="1" dirty="0">
                <a:solidFill>
                  <a:schemeClr val="bg1"/>
                </a:solidFill>
              </a:rPr>
              <a:t>Sosyal medya</a:t>
            </a:r>
            <a:br>
              <a:rPr lang="tr-TR" b="1" dirty="0"/>
            </a:br>
            <a:endParaRPr lang="tr-TR" b="1" dirty="0"/>
          </a:p>
        </p:txBody>
      </p:sp>
      <p:sp>
        <p:nvSpPr>
          <p:cNvPr id="3" name="2 İçerik Yer Tutucusu"/>
          <p:cNvSpPr>
            <a:spLocks noGrp="1"/>
          </p:cNvSpPr>
          <p:nvPr>
            <p:ph idx="1"/>
          </p:nvPr>
        </p:nvSpPr>
        <p:spPr>
          <a:xfrm>
            <a:off x="323528" y="548680"/>
            <a:ext cx="8352928" cy="4896544"/>
          </a:xfrm>
        </p:spPr>
        <p:txBody>
          <a:bodyPr/>
          <a:lstStyle/>
          <a:p>
            <a:pPr marL="0" indent="0" algn="just">
              <a:buNone/>
            </a:pPr>
            <a:r>
              <a:rPr lang="tr-TR" dirty="0"/>
              <a:t>	Sosyal medya (bazen internet 2.0 olarak adlandırılmaktadır), kullanıcılar tarafından oluşturulan içerikleri sunan internet sitesi anlamına gelmektedir. </a:t>
            </a:r>
          </a:p>
          <a:p>
            <a:pPr marL="0" indent="0" algn="just">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196752"/>
            <a:ext cx="8229600" cy="1582726"/>
          </a:xfrm>
        </p:spPr>
        <p:txBody>
          <a:bodyPr/>
          <a:lstStyle/>
          <a:p>
            <a:pPr algn="l"/>
            <a:r>
              <a:rPr lang="tr-TR" b="1" dirty="0" err="1">
                <a:solidFill>
                  <a:schemeClr val="bg1"/>
                </a:solidFill>
              </a:rPr>
              <a:t>Facebook</a:t>
            </a:r>
            <a:r>
              <a:rPr lang="tr-TR" dirty="0">
                <a:solidFill>
                  <a:schemeClr val="bg1"/>
                </a:solidFill>
              </a:rPr>
              <a:t>      </a:t>
            </a:r>
            <a:r>
              <a:rPr lang="tr-TR" dirty="0"/>
              <a:t> </a:t>
            </a:r>
          </a:p>
        </p:txBody>
      </p:sp>
      <p:sp>
        <p:nvSpPr>
          <p:cNvPr id="3" name="2 İçerik Yer Tutucusu"/>
          <p:cNvSpPr>
            <a:spLocks noGrp="1"/>
          </p:cNvSpPr>
          <p:nvPr>
            <p:ph idx="1"/>
          </p:nvPr>
        </p:nvSpPr>
        <p:spPr>
          <a:xfrm>
            <a:off x="533400" y="1857364"/>
            <a:ext cx="7999040" cy="4091916"/>
          </a:xfrm>
        </p:spPr>
        <p:txBody>
          <a:bodyPr>
            <a:normAutofit/>
          </a:bodyPr>
          <a:lstStyle/>
          <a:p>
            <a:pPr marL="0" indent="0" algn="just">
              <a:buNone/>
            </a:pPr>
            <a:r>
              <a:rPr lang="tr-TR" dirty="0" err="1"/>
              <a:t>Facebook</a:t>
            </a:r>
            <a:r>
              <a:rPr lang="tr-TR" dirty="0"/>
              <a:t>: www.</a:t>
            </a:r>
            <a:r>
              <a:rPr lang="tr-TR" dirty="0" err="1"/>
              <a:t>facebook</a:t>
            </a:r>
            <a:r>
              <a:rPr lang="tr-TR" dirty="0"/>
              <a:t>.com </a:t>
            </a:r>
            <a:r>
              <a:rPr lang="tr-TR" dirty="0" err="1"/>
              <a:t>Facebook</a:t>
            </a:r>
            <a:r>
              <a:rPr lang="tr-TR" dirty="0"/>
              <a:t> (FB), dünyadaki en popüler sosyal medya araçlarından biridir. </a:t>
            </a:r>
            <a:r>
              <a:rPr lang="tr-TR" dirty="0" err="1"/>
              <a:t>Facebook’un</a:t>
            </a:r>
            <a:r>
              <a:rPr lang="tr-TR" dirty="0"/>
              <a:t> asıl amacı, insanların birbiriyle iletişim kurmasını ve bilgi paylaşmasını sağlamaktır. </a:t>
            </a:r>
            <a:r>
              <a:rPr lang="tr-TR" dirty="0" err="1"/>
              <a:t>Facebook’ta</a:t>
            </a:r>
            <a:r>
              <a:rPr lang="tr-TR" dirty="0"/>
              <a:t> 32 milyon hesap (2012 verileri) bulunmaktadır ve </a:t>
            </a:r>
            <a:r>
              <a:rPr lang="tr-TR" dirty="0" err="1"/>
              <a:t>Facebook</a:t>
            </a:r>
            <a:r>
              <a:rPr lang="tr-TR" dirty="0"/>
              <a:t>, sürekli olarak büyümeye devam etmektedir. </a:t>
            </a:r>
          </a:p>
          <a:p>
            <a:pPr algn="just"/>
            <a:endParaRPr lang="tr-TR" dirty="0"/>
          </a:p>
        </p:txBody>
      </p:sp>
      <p:pic>
        <p:nvPicPr>
          <p:cNvPr id="5" name="Picture 2"/>
          <p:cNvPicPr>
            <a:picLocks noChangeAspect="1" noChangeArrowheads="1"/>
          </p:cNvPicPr>
          <p:nvPr/>
        </p:nvPicPr>
        <p:blipFill>
          <a:blip r:embed="rId2"/>
          <a:srcRect/>
          <a:stretch>
            <a:fillRect/>
          </a:stretch>
        </p:blipFill>
        <p:spPr bwMode="auto">
          <a:xfrm>
            <a:off x="4207683" y="404664"/>
            <a:ext cx="4081756" cy="218473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268760"/>
            <a:ext cx="8579296" cy="4071966"/>
          </a:xfrm>
        </p:spPr>
        <p:txBody>
          <a:bodyPr>
            <a:normAutofit/>
          </a:bodyPr>
          <a:lstStyle/>
          <a:p>
            <a:r>
              <a:rPr lang="tr-TR" dirty="0"/>
              <a:t>Nasıl Grup kurabilirsiniz? </a:t>
            </a:r>
          </a:p>
          <a:p>
            <a:r>
              <a:rPr lang="tr-TR" dirty="0"/>
              <a:t>1) </a:t>
            </a:r>
            <a:r>
              <a:rPr lang="tr-TR" dirty="0" err="1"/>
              <a:t>Facebook’a</a:t>
            </a:r>
            <a:r>
              <a:rPr lang="tr-TR" dirty="0"/>
              <a:t> giriş yapın. </a:t>
            </a:r>
          </a:p>
          <a:p>
            <a:r>
              <a:rPr lang="tr-TR" dirty="0"/>
              <a:t>2) “</a:t>
            </a:r>
            <a:r>
              <a:rPr lang="tr-TR" dirty="0" err="1"/>
              <a:t>Gruplar”ı</a:t>
            </a:r>
            <a:r>
              <a:rPr lang="tr-TR" dirty="0"/>
              <a:t> tıklayın. Sonra “Grup </a:t>
            </a:r>
            <a:r>
              <a:rPr lang="tr-TR" dirty="0" err="1"/>
              <a:t>Oluştur”a</a:t>
            </a:r>
            <a:r>
              <a:rPr lang="tr-TR" dirty="0"/>
              <a:t> tıklayın. </a:t>
            </a:r>
          </a:p>
          <a:p>
            <a:r>
              <a:rPr lang="tr-TR" dirty="0"/>
              <a:t>3) Grupla ilgili bilginizi ekleyin (isim, tanım, kategori, vb.) ve “</a:t>
            </a:r>
            <a:r>
              <a:rPr lang="tr-TR" dirty="0" err="1"/>
              <a:t>Oluştur”u</a:t>
            </a:r>
            <a:r>
              <a:rPr lang="tr-TR" dirty="0"/>
              <a:t> tıklayın. </a:t>
            </a:r>
          </a:p>
          <a:p>
            <a:r>
              <a:rPr lang="tr-TR" dirty="0"/>
              <a:t>4) Sonra yeni sayfada grup resminizi seçin ve </a:t>
            </a:r>
            <a:r>
              <a:rPr lang="tr-TR" dirty="0" err="1"/>
              <a:t>Kaydet’i</a:t>
            </a:r>
            <a:r>
              <a:rPr lang="tr-TR" dirty="0"/>
              <a:t> tıklayın. </a:t>
            </a:r>
          </a:p>
          <a:p>
            <a:r>
              <a:rPr lang="tr-TR" dirty="0"/>
              <a:t>5) Artık bir </a:t>
            </a:r>
            <a:r>
              <a:rPr lang="tr-TR" dirty="0" err="1"/>
              <a:t>Facebook</a:t>
            </a:r>
            <a:r>
              <a:rPr lang="tr-TR" dirty="0"/>
              <a:t> Grubunuz var. Arkadaşlarınızı grubunuza davet edebilirsiniz.</a:t>
            </a:r>
          </a:p>
        </p:txBody>
      </p:sp>
      <p:pic>
        <p:nvPicPr>
          <p:cNvPr id="5122" name="Picture 2"/>
          <p:cNvPicPr>
            <a:picLocks noChangeAspect="1" noChangeArrowheads="1"/>
          </p:cNvPicPr>
          <p:nvPr/>
        </p:nvPicPr>
        <p:blipFill>
          <a:blip r:embed="rId2"/>
          <a:srcRect/>
          <a:stretch>
            <a:fillRect/>
          </a:stretch>
        </p:blipFill>
        <p:spPr bwMode="auto">
          <a:xfrm>
            <a:off x="-6086" y="0"/>
            <a:ext cx="9150086" cy="156556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378</TotalTime>
  <Words>4716</Words>
  <Application>Microsoft Office PowerPoint</Application>
  <PresentationFormat>Ekran Gösterisi (4:3)</PresentationFormat>
  <Paragraphs>217</Paragraphs>
  <Slides>61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Century Gothic</vt:lpstr>
      <vt:lpstr>Wingdings</vt:lpstr>
      <vt:lpstr>Wingdings 3</vt:lpstr>
      <vt:lpstr>Dilim</vt:lpstr>
      <vt:lpstr>PowerPoint Sunusu</vt:lpstr>
      <vt:lpstr>PowerPoint Sunusu</vt:lpstr>
      <vt:lpstr>PowerPoint Sunusu</vt:lpstr>
      <vt:lpstr>      Örneğin:    </vt:lpstr>
      <vt:lpstr>PowerPoint Sunusu</vt:lpstr>
      <vt:lpstr>PowerPoint Sunusu</vt:lpstr>
      <vt:lpstr>Sosyal medya </vt:lpstr>
      <vt:lpstr>Facebook       </vt:lpstr>
      <vt:lpstr>PowerPoint Sunusu</vt:lpstr>
      <vt:lpstr>PowerPoint Sunusu</vt:lpstr>
      <vt:lpstr>PowerPoint Sunusu</vt:lpstr>
      <vt:lpstr>PowerPoint Sunusu</vt:lpstr>
      <vt:lpstr>PowerPoint Sunusu</vt:lpstr>
      <vt:lpstr>Twitter  </vt:lpstr>
      <vt:lpstr>TWİTTER</vt:lpstr>
      <vt:lpstr>PowerPoint Sunusu</vt:lpstr>
      <vt:lpstr>Hashtag=               retweet=</vt:lpstr>
      <vt:lpstr>HASHTAG</vt:lpstr>
      <vt:lpstr>STK’lar için Medya İlişkileri Rehberi Gündemdeki konular neden önemlidir?</vt:lpstr>
      <vt:lpstr>STK’lar için Medya İlişkileri Rehberi Gündemdeki konular neden önemlidir?</vt:lpstr>
      <vt:lpstr>STK’lar için Medya İlişkileri Rehberi Gündemdeki konular neden önemlidir?</vt:lpstr>
      <vt:lpstr>STK’lar için Medya İlişkileri Rehberi Gündemdeki konular neden önemlidir?</vt:lpstr>
      <vt:lpstr>İnfografikler</vt:lpstr>
      <vt:lpstr> İNFOGRAFİK </vt:lpstr>
      <vt:lpstr>İNFOGRAFİK</vt:lpstr>
      <vt:lpstr>İNFOGRAFİK</vt:lpstr>
      <vt:lpstr>infogramik</vt:lpstr>
      <vt:lpstr>   Instagram =</vt:lpstr>
      <vt:lpstr>Sosyal Medya Paylaşımı</vt:lpstr>
      <vt:lpstr>Bağlantı:</vt:lpstr>
      <vt:lpstr>LİNKEDIN</vt:lpstr>
      <vt:lpstr>LİNKEDIN</vt:lpstr>
      <vt:lpstr>Kuruluşunuzun hikayesini anlatın</vt:lpstr>
      <vt:lpstr>Pinterest</vt:lpstr>
      <vt:lpstr>pinterest</vt:lpstr>
      <vt:lpstr>PİNTEREST</vt:lpstr>
      <vt:lpstr>YouTube</vt:lpstr>
      <vt:lpstr>İpuçları ve önemli konular</vt:lpstr>
      <vt:lpstr>  Medya </vt:lpstr>
      <vt:lpstr>PowerPoint Sunusu</vt:lpstr>
      <vt:lpstr>PowerPoint Sunusu</vt:lpstr>
      <vt:lpstr>PowerPoint Sunusu</vt:lpstr>
      <vt:lpstr> Multimedya nedir?  </vt:lpstr>
      <vt:lpstr>Kampanya yürütme – ‘sesler’ kullanma</vt:lpstr>
      <vt:lpstr>Radyo röportajları ile ilgili önemli ipuçları</vt:lpstr>
      <vt:lpstr>Radyo röportajları ile ilgili önemli ipuçları</vt:lpstr>
      <vt:lpstr>Radyo röportajları ile ilgili önemli ipuçları</vt:lpstr>
      <vt:lpstr>Ücretsiz Online Veri Depolama Araçları </vt:lpstr>
      <vt:lpstr>Ücretsiz Online Veri Depolama Araçları</vt:lpstr>
      <vt:lpstr>Dropbox</vt:lpstr>
      <vt:lpstr>Google Drive</vt:lpstr>
      <vt:lpstr> Ücretsiz Açık Kaynak Alternatifleri  Google Plus  </vt:lpstr>
      <vt:lpstr>Ücretsiz Açık Kaynak Alternatifleri  Google Plus</vt:lpstr>
      <vt:lpstr>Ücretsiz Açık Kaynak Alternatifleri  Google Plus</vt:lpstr>
      <vt:lpstr>Ücretsiz Açık Kaynak Alternatifleri  Google Plus</vt:lpstr>
      <vt:lpstr>Ücretsiz Açık Kaynak Alternatif Google Plus</vt:lpstr>
      <vt:lpstr>Ücretsiz Açık Kaynak Alternatifleri  Google Plus</vt:lpstr>
      <vt:lpstr>Ücretsiz Açık Kaynak Alternatifleri  Google Plus</vt:lpstr>
      <vt:lpstr>Ücretsiz Açık Kaynak Alternatifleri  Google Plus</vt:lpstr>
      <vt:lpstr>Ücretsiz Açık Kaynak Alternatifleri  Google Plus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dc:creator>
  <cp:lastModifiedBy>kapadokyakadindayanisma dernegi</cp:lastModifiedBy>
  <cp:revision>89</cp:revision>
  <dcterms:created xsi:type="dcterms:W3CDTF">2021-01-01T14:19:14Z</dcterms:created>
  <dcterms:modified xsi:type="dcterms:W3CDTF">2021-07-28T11:29:14Z</dcterms:modified>
</cp:coreProperties>
</file>